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7" r:id="rId4"/>
    <p:sldId id="259" r:id="rId5"/>
    <p:sldId id="260" r:id="rId6"/>
    <p:sldId id="267" r:id="rId7"/>
    <p:sldId id="258" r:id="rId8"/>
    <p:sldId id="265" r:id="rId9"/>
    <p:sldId id="266" r:id="rId10"/>
    <p:sldId id="269" r:id="rId11"/>
    <p:sldId id="270" r:id="rId12"/>
    <p:sldId id="271" r:id="rId13"/>
    <p:sldId id="272" r:id="rId14"/>
    <p:sldId id="273" r:id="rId15"/>
    <p:sldId id="261" r:id="rId16"/>
    <p:sldId id="262" r:id="rId17"/>
    <p:sldId id="263" r:id="rId18"/>
    <p:sldId id="264" r:id="rId19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08"/>
    <p:restoredTop sz="94637"/>
  </p:normalViewPr>
  <p:slideViewPr>
    <p:cSldViewPr snapToGrid="0" snapToObjects="1">
      <p:cViewPr varScale="1">
        <p:scale>
          <a:sx n="68" d="100"/>
          <a:sy n="68" d="100"/>
        </p:scale>
        <p:origin x="61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E19DF3-F8BC-4C92-9761-C3D1F0D93E65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F41F7F6-E5DB-4DFE-9636-08EED326B6E5}">
      <dgm:prSet/>
      <dgm:spPr/>
      <dgm:t>
        <a:bodyPr/>
        <a:lstStyle/>
        <a:p>
          <a:r>
            <a:rPr lang="en-US"/>
            <a:t>🏡 Toplam: 5 villa</a:t>
          </a:r>
        </a:p>
      </dgm:t>
    </dgm:pt>
    <dgm:pt modelId="{4F504CF5-5F47-464F-81D1-DA6392474ED5}" type="parTrans" cxnId="{AE5391CD-6C55-47DB-B981-37EC3CAC8B48}">
      <dgm:prSet/>
      <dgm:spPr/>
      <dgm:t>
        <a:bodyPr/>
        <a:lstStyle/>
        <a:p>
          <a:endParaRPr lang="en-US"/>
        </a:p>
      </dgm:t>
    </dgm:pt>
    <dgm:pt modelId="{2C14CD6A-6953-46C7-A067-A6422CF0F77A}" type="sibTrans" cxnId="{AE5391CD-6C55-47DB-B981-37EC3CAC8B48}">
      <dgm:prSet/>
      <dgm:spPr/>
      <dgm:t>
        <a:bodyPr/>
        <a:lstStyle/>
        <a:p>
          <a:endParaRPr lang="en-US"/>
        </a:p>
      </dgm:t>
    </dgm:pt>
    <dgm:pt modelId="{07D07764-EE1B-4B56-AFDD-67F84E354559}">
      <dgm:prSet/>
      <dgm:spPr/>
      <dgm:t>
        <a:bodyPr/>
        <a:lstStyle/>
        <a:p>
          <a:r>
            <a:rPr lang="en-US"/>
            <a:t>📏 Her villa: 1</a:t>
          </a:r>
          <a:r>
            <a:rPr lang="tr-TR"/>
            <a:t>35</a:t>
          </a:r>
          <a:r>
            <a:rPr lang="en-US"/>
            <a:t> m² brüt</a:t>
          </a:r>
          <a:r>
            <a:rPr lang="tr-TR"/>
            <a:t> alan, 50m2 bahçe alanı</a:t>
          </a:r>
          <a:endParaRPr lang="en-US"/>
        </a:p>
      </dgm:t>
    </dgm:pt>
    <dgm:pt modelId="{2E0BF83D-7DD5-405A-B4EF-CFA38F2C0709}" type="parTrans" cxnId="{4FB06BAE-3ACA-4E0F-8CFC-7DF726525B23}">
      <dgm:prSet/>
      <dgm:spPr/>
      <dgm:t>
        <a:bodyPr/>
        <a:lstStyle/>
        <a:p>
          <a:endParaRPr lang="en-US"/>
        </a:p>
      </dgm:t>
    </dgm:pt>
    <dgm:pt modelId="{7C2D0536-04AB-423D-8211-BD7B5BF6B315}" type="sibTrans" cxnId="{4FB06BAE-3ACA-4E0F-8CFC-7DF726525B23}">
      <dgm:prSet/>
      <dgm:spPr/>
      <dgm:t>
        <a:bodyPr/>
        <a:lstStyle/>
        <a:p>
          <a:endParaRPr lang="en-US"/>
        </a:p>
      </dgm:t>
    </dgm:pt>
    <dgm:pt modelId="{0A2B34F4-95AD-4A74-9BE4-16A852FBF426}">
      <dgm:prSet/>
      <dgm:spPr/>
      <dgm:t>
        <a:bodyPr/>
        <a:lstStyle/>
        <a:p>
          <a:r>
            <a:rPr lang="en-US"/>
            <a:t>📐 Toplam brüt alan: </a:t>
          </a:r>
          <a:r>
            <a:rPr lang="tr-TR"/>
            <a:t>675</a:t>
          </a:r>
          <a:r>
            <a:rPr lang="en-US"/>
            <a:t> m²</a:t>
          </a:r>
        </a:p>
      </dgm:t>
    </dgm:pt>
    <dgm:pt modelId="{A63725FD-7981-457F-80F0-E56890D36857}" type="parTrans" cxnId="{6193C712-D2E4-4275-BD5A-59F0278D37B6}">
      <dgm:prSet/>
      <dgm:spPr/>
      <dgm:t>
        <a:bodyPr/>
        <a:lstStyle/>
        <a:p>
          <a:endParaRPr lang="en-US"/>
        </a:p>
      </dgm:t>
    </dgm:pt>
    <dgm:pt modelId="{290CE574-ACF6-49AC-A25B-2FD242DFFAE1}" type="sibTrans" cxnId="{6193C712-D2E4-4275-BD5A-59F0278D37B6}">
      <dgm:prSet/>
      <dgm:spPr/>
      <dgm:t>
        <a:bodyPr/>
        <a:lstStyle/>
        <a:p>
          <a:endParaRPr lang="en-US"/>
        </a:p>
      </dgm:t>
    </dgm:pt>
    <dgm:pt modelId="{76256997-71C9-4F12-9D92-ABC9A6EB2C59}">
      <dgm:prSet/>
      <dgm:spPr/>
      <dgm:t>
        <a:bodyPr/>
        <a:lstStyle/>
        <a:p>
          <a:r>
            <a:rPr lang="en-US"/>
            <a:t>🌳 Arsa büyüklüğü: 715 m²</a:t>
          </a:r>
        </a:p>
      </dgm:t>
    </dgm:pt>
    <dgm:pt modelId="{2A8B02CF-7CE8-4472-8AFC-75FE4FBE9B4D}" type="parTrans" cxnId="{A060D9D2-E7EB-4AD6-AEB6-2DFDFB9A300D}">
      <dgm:prSet/>
      <dgm:spPr/>
      <dgm:t>
        <a:bodyPr/>
        <a:lstStyle/>
        <a:p>
          <a:endParaRPr lang="en-US"/>
        </a:p>
      </dgm:t>
    </dgm:pt>
    <dgm:pt modelId="{0A2CBAEA-E72F-4E62-951A-054BF81C99AF}" type="sibTrans" cxnId="{A060D9D2-E7EB-4AD6-AEB6-2DFDFB9A300D}">
      <dgm:prSet/>
      <dgm:spPr/>
      <dgm:t>
        <a:bodyPr/>
        <a:lstStyle/>
        <a:p>
          <a:endParaRPr lang="en-US"/>
        </a:p>
      </dgm:t>
    </dgm:pt>
    <dgm:pt modelId="{A57843BE-03A0-408A-BF77-13BCB2001A71}">
      <dgm:prSet/>
      <dgm:spPr/>
      <dgm:t>
        <a:bodyPr/>
        <a:lstStyle/>
        <a:p>
          <a:r>
            <a:rPr lang="en-US"/>
            <a:t>📜 Bağımsız tapulu, butik site düzeni</a:t>
          </a:r>
        </a:p>
      </dgm:t>
    </dgm:pt>
    <dgm:pt modelId="{72206BF7-EBA5-4F64-A387-CED5F4797AF4}" type="parTrans" cxnId="{0A54F97A-00E7-4276-A001-EBE7078EE666}">
      <dgm:prSet/>
      <dgm:spPr/>
      <dgm:t>
        <a:bodyPr/>
        <a:lstStyle/>
        <a:p>
          <a:endParaRPr lang="en-US"/>
        </a:p>
      </dgm:t>
    </dgm:pt>
    <dgm:pt modelId="{6C65FE6C-8564-4E31-B7E1-0BC4C36E6E09}" type="sibTrans" cxnId="{0A54F97A-00E7-4276-A001-EBE7078EE666}">
      <dgm:prSet/>
      <dgm:spPr/>
      <dgm:t>
        <a:bodyPr/>
        <a:lstStyle/>
        <a:p>
          <a:endParaRPr lang="en-US"/>
        </a:p>
      </dgm:t>
    </dgm:pt>
    <dgm:pt modelId="{0A09CCDB-EDB2-674B-BAEF-E190E213AD34}" type="pres">
      <dgm:prSet presAssocID="{C6E19DF3-F8BC-4C92-9761-C3D1F0D93E65}" presName="outerComposite" presStyleCnt="0">
        <dgm:presLayoutVars>
          <dgm:chMax val="5"/>
          <dgm:dir/>
          <dgm:resizeHandles val="exact"/>
        </dgm:presLayoutVars>
      </dgm:prSet>
      <dgm:spPr/>
    </dgm:pt>
    <dgm:pt modelId="{A6FE527F-4C72-A44C-AD30-78B3F323B60E}" type="pres">
      <dgm:prSet presAssocID="{C6E19DF3-F8BC-4C92-9761-C3D1F0D93E65}" presName="dummyMaxCanvas" presStyleCnt="0">
        <dgm:presLayoutVars/>
      </dgm:prSet>
      <dgm:spPr/>
    </dgm:pt>
    <dgm:pt modelId="{BECD1C4C-4CF4-C649-9D0E-C4D1D2FCA6D8}" type="pres">
      <dgm:prSet presAssocID="{C6E19DF3-F8BC-4C92-9761-C3D1F0D93E65}" presName="FiveNodes_1" presStyleLbl="node1" presStyleIdx="0" presStyleCnt="5">
        <dgm:presLayoutVars>
          <dgm:bulletEnabled val="1"/>
        </dgm:presLayoutVars>
      </dgm:prSet>
      <dgm:spPr/>
    </dgm:pt>
    <dgm:pt modelId="{EC3DA4B7-0BF4-A14D-9D62-8A24E4E82CAE}" type="pres">
      <dgm:prSet presAssocID="{C6E19DF3-F8BC-4C92-9761-C3D1F0D93E65}" presName="FiveNodes_2" presStyleLbl="node1" presStyleIdx="1" presStyleCnt="5">
        <dgm:presLayoutVars>
          <dgm:bulletEnabled val="1"/>
        </dgm:presLayoutVars>
      </dgm:prSet>
      <dgm:spPr/>
    </dgm:pt>
    <dgm:pt modelId="{51E319E4-24B5-8D46-9468-D70DFDAEC935}" type="pres">
      <dgm:prSet presAssocID="{C6E19DF3-F8BC-4C92-9761-C3D1F0D93E65}" presName="FiveNodes_3" presStyleLbl="node1" presStyleIdx="2" presStyleCnt="5">
        <dgm:presLayoutVars>
          <dgm:bulletEnabled val="1"/>
        </dgm:presLayoutVars>
      </dgm:prSet>
      <dgm:spPr/>
    </dgm:pt>
    <dgm:pt modelId="{8C0E6C5C-6FB4-A74D-9974-8CEABD2E89C6}" type="pres">
      <dgm:prSet presAssocID="{C6E19DF3-F8BC-4C92-9761-C3D1F0D93E65}" presName="FiveNodes_4" presStyleLbl="node1" presStyleIdx="3" presStyleCnt="5">
        <dgm:presLayoutVars>
          <dgm:bulletEnabled val="1"/>
        </dgm:presLayoutVars>
      </dgm:prSet>
      <dgm:spPr/>
    </dgm:pt>
    <dgm:pt modelId="{19868787-4182-7E46-A2EB-306A2C4502E2}" type="pres">
      <dgm:prSet presAssocID="{C6E19DF3-F8BC-4C92-9761-C3D1F0D93E65}" presName="FiveNodes_5" presStyleLbl="node1" presStyleIdx="4" presStyleCnt="5">
        <dgm:presLayoutVars>
          <dgm:bulletEnabled val="1"/>
        </dgm:presLayoutVars>
      </dgm:prSet>
      <dgm:spPr/>
    </dgm:pt>
    <dgm:pt modelId="{A2824D33-22AA-7345-B9DA-CB642D8A3516}" type="pres">
      <dgm:prSet presAssocID="{C6E19DF3-F8BC-4C92-9761-C3D1F0D93E65}" presName="FiveConn_1-2" presStyleLbl="fgAccFollowNode1" presStyleIdx="0" presStyleCnt="4">
        <dgm:presLayoutVars>
          <dgm:bulletEnabled val="1"/>
        </dgm:presLayoutVars>
      </dgm:prSet>
      <dgm:spPr/>
    </dgm:pt>
    <dgm:pt modelId="{D82FA5D8-CF55-944A-86D1-1EAFDD24210C}" type="pres">
      <dgm:prSet presAssocID="{C6E19DF3-F8BC-4C92-9761-C3D1F0D93E65}" presName="FiveConn_2-3" presStyleLbl="fgAccFollowNode1" presStyleIdx="1" presStyleCnt="4">
        <dgm:presLayoutVars>
          <dgm:bulletEnabled val="1"/>
        </dgm:presLayoutVars>
      </dgm:prSet>
      <dgm:spPr/>
    </dgm:pt>
    <dgm:pt modelId="{873FD206-AD93-D34D-93A8-5002BC25555D}" type="pres">
      <dgm:prSet presAssocID="{C6E19DF3-F8BC-4C92-9761-C3D1F0D93E65}" presName="FiveConn_3-4" presStyleLbl="fgAccFollowNode1" presStyleIdx="2" presStyleCnt="4">
        <dgm:presLayoutVars>
          <dgm:bulletEnabled val="1"/>
        </dgm:presLayoutVars>
      </dgm:prSet>
      <dgm:spPr/>
    </dgm:pt>
    <dgm:pt modelId="{57358B15-D517-B74A-BC8B-CFF40DA0E686}" type="pres">
      <dgm:prSet presAssocID="{C6E19DF3-F8BC-4C92-9761-C3D1F0D93E65}" presName="FiveConn_4-5" presStyleLbl="fgAccFollowNode1" presStyleIdx="3" presStyleCnt="4">
        <dgm:presLayoutVars>
          <dgm:bulletEnabled val="1"/>
        </dgm:presLayoutVars>
      </dgm:prSet>
      <dgm:spPr/>
    </dgm:pt>
    <dgm:pt modelId="{71A60A7B-AE3F-BD48-B8FB-13BB3057F4FC}" type="pres">
      <dgm:prSet presAssocID="{C6E19DF3-F8BC-4C92-9761-C3D1F0D93E65}" presName="FiveNodes_1_text" presStyleLbl="node1" presStyleIdx="4" presStyleCnt="5">
        <dgm:presLayoutVars>
          <dgm:bulletEnabled val="1"/>
        </dgm:presLayoutVars>
      </dgm:prSet>
      <dgm:spPr/>
    </dgm:pt>
    <dgm:pt modelId="{30580A62-302B-7C41-A80C-926DE78CE63A}" type="pres">
      <dgm:prSet presAssocID="{C6E19DF3-F8BC-4C92-9761-C3D1F0D93E65}" presName="FiveNodes_2_text" presStyleLbl="node1" presStyleIdx="4" presStyleCnt="5">
        <dgm:presLayoutVars>
          <dgm:bulletEnabled val="1"/>
        </dgm:presLayoutVars>
      </dgm:prSet>
      <dgm:spPr/>
    </dgm:pt>
    <dgm:pt modelId="{06D12CEE-8FC3-664F-BCFF-D1B1859F8874}" type="pres">
      <dgm:prSet presAssocID="{C6E19DF3-F8BC-4C92-9761-C3D1F0D93E65}" presName="FiveNodes_3_text" presStyleLbl="node1" presStyleIdx="4" presStyleCnt="5">
        <dgm:presLayoutVars>
          <dgm:bulletEnabled val="1"/>
        </dgm:presLayoutVars>
      </dgm:prSet>
      <dgm:spPr/>
    </dgm:pt>
    <dgm:pt modelId="{C9A07C82-2B96-7746-A384-7C900FC1F30A}" type="pres">
      <dgm:prSet presAssocID="{C6E19DF3-F8BC-4C92-9761-C3D1F0D93E65}" presName="FiveNodes_4_text" presStyleLbl="node1" presStyleIdx="4" presStyleCnt="5">
        <dgm:presLayoutVars>
          <dgm:bulletEnabled val="1"/>
        </dgm:presLayoutVars>
      </dgm:prSet>
      <dgm:spPr/>
    </dgm:pt>
    <dgm:pt modelId="{14B48AFA-3799-BB43-AD0C-87592A2B80A1}" type="pres">
      <dgm:prSet presAssocID="{C6E19DF3-F8BC-4C92-9761-C3D1F0D93E65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193C712-D2E4-4275-BD5A-59F0278D37B6}" srcId="{C6E19DF3-F8BC-4C92-9761-C3D1F0D93E65}" destId="{0A2B34F4-95AD-4A74-9BE4-16A852FBF426}" srcOrd="2" destOrd="0" parTransId="{A63725FD-7981-457F-80F0-E56890D36857}" sibTransId="{290CE574-ACF6-49AC-A25B-2FD242DFFAE1}"/>
    <dgm:cxn modelId="{BAAAFB12-287B-8D43-84A4-A690DA902685}" type="presOf" srcId="{0A2B34F4-95AD-4A74-9BE4-16A852FBF426}" destId="{06D12CEE-8FC3-664F-BCFF-D1B1859F8874}" srcOrd="1" destOrd="0" presId="urn:microsoft.com/office/officeart/2005/8/layout/vProcess5"/>
    <dgm:cxn modelId="{4628635F-1CDF-8C4D-851C-B7F227796D39}" type="presOf" srcId="{0A2B34F4-95AD-4A74-9BE4-16A852FBF426}" destId="{51E319E4-24B5-8D46-9468-D70DFDAEC935}" srcOrd="0" destOrd="0" presId="urn:microsoft.com/office/officeart/2005/8/layout/vProcess5"/>
    <dgm:cxn modelId="{BA615567-1310-0843-9A8B-5FDA9D7B400C}" type="presOf" srcId="{0F41F7F6-E5DB-4DFE-9636-08EED326B6E5}" destId="{BECD1C4C-4CF4-C649-9D0E-C4D1D2FCA6D8}" srcOrd="0" destOrd="0" presId="urn:microsoft.com/office/officeart/2005/8/layout/vProcess5"/>
    <dgm:cxn modelId="{0A54F97A-00E7-4276-A001-EBE7078EE666}" srcId="{C6E19DF3-F8BC-4C92-9761-C3D1F0D93E65}" destId="{A57843BE-03A0-408A-BF77-13BCB2001A71}" srcOrd="4" destOrd="0" parTransId="{72206BF7-EBA5-4F64-A387-CED5F4797AF4}" sibTransId="{6C65FE6C-8564-4E31-B7E1-0BC4C36E6E09}"/>
    <dgm:cxn modelId="{146BD396-618B-A940-B02C-C18336B3663E}" type="presOf" srcId="{C6E19DF3-F8BC-4C92-9761-C3D1F0D93E65}" destId="{0A09CCDB-EDB2-674B-BAEF-E190E213AD34}" srcOrd="0" destOrd="0" presId="urn:microsoft.com/office/officeart/2005/8/layout/vProcess5"/>
    <dgm:cxn modelId="{4FB06BAE-3ACA-4E0F-8CFC-7DF726525B23}" srcId="{C6E19DF3-F8BC-4C92-9761-C3D1F0D93E65}" destId="{07D07764-EE1B-4B56-AFDD-67F84E354559}" srcOrd="1" destOrd="0" parTransId="{2E0BF83D-7DD5-405A-B4EF-CFA38F2C0709}" sibTransId="{7C2D0536-04AB-423D-8211-BD7B5BF6B315}"/>
    <dgm:cxn modelId="{2E5F81B2-297E-254D-9DB9-082E3FB482ED}" type="presOf" srcId="{07D07764-EE1B-4B56-AFDD-67F84E354559}" destId="{30580A62-302B-7C41-A80C-926DE78CE63A}" srcOrd="1" destOrd="0" presId="urn:microsoft.com/office/officeart/2005/8/layout/vProcess5"/>
    <dgm:cxn modelId="{16C3C9B9-BE73-BE48-97ED-0B51207ED18B}" type="presOf" srcId="{76256997-71C9-4F12-9D92-ABC9A6EB2C59}" destId="{C9A07C82-2B96-7746-A384-7C900FC1F30A}" srcOrd="1" destOrd="0" presId="urn:microsoft.com/office/officeart/2005/8/layout/vProcess5"/>
    <dgm:cxn modelId="{FE70E2BA-8EC8-B146-9759-214C5FCF0195}" type="presOf" srcId="{76256997-71C9-4F12-9D92-ABC9A6EB2C59}" destId="{8C0E6C5C-6FB4-A74D-9974-8CEABD2E89C6}" srcOrd="0" destOrd="0" presId="urn:microsoft.com/office/officeart/2005/8/layout/vProcess5"/>
    <dgm:cxn modelId="{440290BD-2473-6244-9A30-E71D1D274238}" type="presOf" srcId="{290CE574-ACF6-49AC-A25B-2FD242DFFAE1}" destId="{873FD206-AD93-D34D-93A8-5002BC25555D}" srcOrd="0" destOrd="0" presId="urn:microsoft.com/office/officeart/2005/8/layout/vProcess5"/>
    <dgm:cxn modelId="{92EA69C3-ED49-7441-8B32-B63D66F89882}" type="presOf" srcId="{0F41F7F6-E5DB-4DFE-9636-08EED326B6E5}" destId="{71A60A7B-AE3F-BD48-B8FB-13BB3057F4FC}" srcOrd="1" destOrd="0" presId="urn:microsoft.com/office/officeart/2005/8/layout/vProcess5"/>
    <dgm:cxn modelId="{16A028C5-AC01-754C-831C-0A80A8DD75BA}" type="presOf" srcId="{07D07764-EE1B-4B56-AFDD-67F84E354559}" destId="{EC3DA4B7-0BF4-A14D-9D62-8A24E4E82CAE}" srcOrd="0" destOrd="0" presId="urn:microsoft.com/office/officeart/2005/8/layout/vProcess5"/>
    <dgm:cxn modelId="{AE5391CD-6C55-47DB-B981-37EC3CAC8B48}" srcId="{C6E19DF3-F8BC-4C92-9761-C3D1F0D93E65}" destId="{0F41F7F6-E5DB-4DFE-9636-08EED326B6E5}" srcOrd="0" destOrd="0" parTransId="{4F504CF5-5F47-464F-81D1-DA6392474ED5}" sibTransId="{2C14CD6A-6953-46C7-A067-A6422CF0F77A}"/>
    <dgm:cxn modelId="{A060D9D2-E7EB-4AD6-AEB6-2DFDFB9A300D}" srcId="{C6E19DF3-F8BC-4C92-9761-C3D1F0D93E65}" destId="{76256997-71C9-4F12-9D92-ABC9A6EB2C59}" srcOrd="3" destOrd="0" parTransId="{2A8B02CF-7CE8-4472-8AFC-75FE4FBE9B4D}" sibTransId="{0A2CBAEA-E72F-4E62-951A-054BF81C99AF}"/>
    <dgm:cxn modelId="{CF1F0DD3-9299-7D46-93D3-61563811A898}" type="presOf" srcId="{A57843BE-03A0-408A-BF77-13BCB2001A71}" destId="{14B48AFA-3799-BB43-AD0C-87592A2B80A1}" srcOrd="1" destOrd="0" presId="urn:microsoft.com/office/officeart/2005/8/layout/vProcess5"/>
    <dgm:cxn modelId="{D17EB5E0-626C-E64B-B783-928582A57936}" type="presOf" srcId="{A57843BE-03A0-408A-BF77-13BCB2001A71}" destId="{19868787-4182-7E46-A2EB-306A2C4502E2}" srcOrd="0" destOrd="0" presId="urn:microsoft.com/office/officeart/2005/8/layout/vProcess5"/>
    <dgm:cxn modelId="{5D4C62FA-78B1-E94A-B0D2-21A784C5797C}" type="presOf" srcId="{0A2CBAEA-E72F-4E62-951A-054BF81C99AF}" destId="{57358B15-D517-B74A-BC8B-CFF40DA0E686}" srcOrd="0" destOrd="0" presId="urn:microsoft.com/office/officeart/2005/8/layout/vProcess5"/>
    <dgm:cxn modelId="{5DFA7AFF-38F1-6144-848E-DDFF754F7D0C}" type="presOf" srcId="{2C14CD6A-6953-46C7-A067-A6422CF0F77A}" destId="{A2824D33-22AA-7345-B9DA-CB642D8A3516}" srcOrd="0" destOrd="0" presId="urn:microsoft.com/office/officeart/2005/8/layout/vProcess5"/>
    <dgm:cxn modelId="{C048D3FF-617B-1940-BEF0-11720ED27358}" type="presOf" srcId="{7C2D0536-04AB-423D-8211-BD7B5BF6B315}" destId="{D82FA5D8-CF55-944A-86D1-1EAFDD24210C}" srcOrd="0" destOrd="0" presId="urn:microsoft.com/office/officeart/2005/8/layout/vProcess5"/>
    <dgm:cxn modelId="{03615549-03D4-7C46-B682-ECA6EAAFD032}" type="presParOf" srcId="{0A09CCDB-EDB2-674B-BAEF-E190E213AD34}" destId="{A6FE527F-4C72-A44C-AD30-78B3F323B60E}" srcOrd="0" destOrd="0" presId="urn:microsoft.com/office/officeart/2005/8/layout/vProcess5"/>
    <dgm:cxn modelId="{A66C9720-D093-6347-AD28-B7905F3FD992}" type="presParOf" srcId="{0A09CCDB-EDB2-674B-BAEF-E190E213AD34}" destId="{BECD1C4C-4CF4-C649-9D0E-C4D1D2FCA6D8}" srcOrd="1" destOrd="0" presId="urn:microsoft.com/office/officeart/2005/8/layout/vProcess5"/>
    <dgm:cxn modelId="{C4C06EC7-9AE5-D741-8BBA-B5C16E6CC0C3}" type="presParOf" srcId="{0A09CCDB-EDB2-674B-BAEF-E190E213AD34}" destId="{EC3DA4B7-0BF4-A14D-9D62-8A24E4E82CAE}" srcOrd="2" destOrd="0" presId="urn:microsoft.com/office/officeart/2005/8/layout/vProcess5"/>
    <dgm:cxn modelId="{5CA74A9C-5BB2-044B-9343-927BD0EC243E}" type="presParOf" srcId="{0A09CCDB-EDB2-674B-BAEF-E190E213AD34}" destId="{51E319E4-24B5-8D46-9468-D70DFDAEC935}" srcOrd="3" destOrd="0" presId="urn:microsoft.com/office/officeart/2005/8/layout/vProcess5"/>
    <dgm:cxn modelId="{BBC9F440-D338-874F-99C7-E4E77B1DA644}" type="presParOf" srcId="{0A09CCDB-EDB2-674B-BAEF-E190E213AD34}" destId="{8C0E6C5C-6FB4-A74D-9974-8CEABD2E89C6}" srcOrd="4" destOrd="0" presId="urn:microsoft.com/office/officeart/2005/8/layout/vProcess5"/>
    <dgm:cxn modelId="{09456A45-54CB-6840-8C7D-A2F0804BB018}" type="presParOf" srcId="{0A09CCDB-EDB2-674B-BAEF-E190E213AD34}" destId="{19868787-4182-7E46-A2EB-306A2C4502E2}" srcOrd="5" destOrd="0" presId="urn:microsoft.com/office/officeart/2005/8/layout/vProcess5"/>
    <dgm:cxn modelId="{64F12FDD-E303-C349-9285-16634A22D6D6}" type="presParOf" srcId="{0A09CCDB-EDB2-674B-BAEF-E190E213AD34}" destId="{A2824D33-22AA-7345-B9DA-CB642D8A3516}" srcOrd="6" destOrd="0" presId="urn:microsoft.com/office/officeart/2005/8/layout/vProcess5"/>
    <dgm:cxn modelId="{0CF90C11-D792-2D4D-8168-8F01C58E059B}" type="presParOf" srcId="{0A09CCDB-EDB2-674B-BAEF-E190E213AD34}" destId="{D82FA5D8-CF55-944A-86D1-1EAFDD24210C}" srcOrd="7" destOrd="0" presId="urn:microsoft.com/office/officeart/2005/8/layout/vProcess5"/>
    <dgm:cxn modelId="{E42A3C05-2055-704F-8C85-3525D7B4B090}" type="presParOf" srcId="{0A09CCDB-EDB2-674B-BAEF-E190E213AD34}" destId="{873FD206-AD93-D34D-93A8-5002BC25555D}" srcOrd="8" destOrd="0" presId="urn:microsoft.com/office/officeart/2005/8/layout/vProcess5"/>
    <dgm:cxn modelId="{F482CA48-0F7A-EA4F-8A86-19F74E68E158}" type="presParOf" srcId="{0A09CCDB-EDB2-674B-BAEF-E190E213AD34}" destId="{57358B15-D517-B74A-BC8B-CFF40DA0E686}" srcOrd="9" destOrd="0" presId="urn:microsoft.com/office/officeart/2005/8/layout/vProcess5"/>
    <dgm:cxn modelId="{2FED0ED8-ABB6-2348-B4ED-FCC6E978FD32}" type="presParOf" srcId="{0A09CCDB-EDB2-674B-BAEF-E190E213AD34}" destId="{71A60A7B-AE3F-BD48-B8FB-13BB3057F4FC}" srcOrd="10" destOrd="0" presId="urn:microsoft.com/office/officeart/2005/8/layout/vProcess5"/>
    <dgm:cxn modelId="{80E94376-D00D-404B-A748-32EC8007CCE1}" type="presParOf" srcId="{0A09CCDB-EDB2-674B-BAEF-E190E213AD34}" destId="{30580A62-302B-7C41-A80C-926DE78CE63A}" srcOrd="11" destOrd="0" presId="urn:microsoft.com/office/officeart/2005/8/layout/vProcess5"/>
    <dgm:cxn modelId="{2CCAE92F-04A4-7D41-988D-B5B314E09E02}" type="presParOf" srcId="{0A09CCDB-EDB2-674B-BAEF-E190E213AD34}" destId="{06D12CEE-8FC3-664F-BCFF-D1B1859F8874}" srcOrd="12" destOrd="0" presId="urn:microsoft.com/office/officeart/2005/8/layout/vProcess5"/>
    <dgm:cxn modelId="{7BC8C326-B646-5442-B7DF-8A5DA026E616}" type="presParOf" srcId="{0A09CCDB-EDB2-674B-BAEF-E190E213AD34}" destId="{C9A07C82-2B96-7746-A384-7C900FC1F30A}" srcOrd="13" destOrd="0" presId="urn:microsoft.com/office/officeart/2005/8/layout/vProcess5"/>
    <dgm:cxn modelId="{398B4743-6658-2242-85D9-1E01E9445E90}" type="presParOf" srcId="{0A09CCDB-EDB2-674B-BAEF-E190E213AD34}" destId="{14B48AFA-3799-BB43-AD0C-87592A2B80A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94C4EA-579E-4D23-9C94-CFE837B8C02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D3FFF59E-2DFE-49F5-BF08-7B8D72C2F2E5}">
      <dgm:prSet/>
      <dgm:spPr/>
      <dgm:t>
        <a:bodyPr/>
        <a:lstStyle/>
        <a:p>
          <a:r>
            <a:rPr lang="en-US"/>
            <a:t>✔️ Şehre yakın, doğayla iç içe yaşam</a:t>
          </a:r>
        </a:p>
      </dgm:t>
    </dgm:pt>
    <dgm:pt modelId="{23D6D014-5FD1-4597-805B-7BDD81EF0E71}" type="parTrans" cxnId="{AA71E47F-A37D-44F3-946C-6368B751FCCB}">
      <dgm:prSet/>
      <dgm:spPr/>
      <dgm:t>
        <a:bodyPr/>
        <a:lstStyle/>
        <a:p>
          <a:endParaRPr lang="en-US"/>
        </a:p>
      </dgm:t>
    </dgm:pt>
    <dgm:pt modelId="{53F8F79C-59FF-4BC7-A5B2-68AFF858222D}" type="sibTrans" cxnId="{AA71E47F-A37D-44F3-946C-6368B751FCCB}">
      <dgm:prSet/>
      <dgm:spPr/>
      <dgm:t>
        <a:bodyPr/>
        <a:lstStyle/>
        <a:p>
          <a:endParaRPr lang="en-US"/>
        </a:p>
      </dgm:t>
    </dgm:pt>
    <dgm:pt modelId="{D6AB1F22-9B72-4D6B-ADBA-646F391DF04C}">
      <dgm:prSet/>
      <dgm:spPr/>
      <dgm:t>
        <a:bodyPr/>
        <a:lstStyle/>
        <a:p>
          <a:r>
            <a:rPr lang="en-US"/>
            <a:t>✔️ Modern mimari, balkon + bahçe keyfi</a:t>
          </a:r>
        </a:p>
      </dgm:t>
    </dgm:pt>
    <dgm:pt modelId="{BBD40DF0-1C38-4D5B-95E2-FCC1EB324542}" type="parTrans" cxnId="{6A590C23-F197-4DA9-8D99-061ABEE01116}">
      <dgm:prSet/>
      <dgm:spPr/>
      <dgm:t>
        <a:bodyPr/>
        <a:lstStyle/>
        <a:p>
          <a:endParaRPr lang="en-US"/>
        </a:p>
      </dgm:t>
    </dgm:pt>
    <dgm:pt modelId="{B2EC6479-D96B-402C-BC6F-271C78206291}" type="sibTrans" cxnId="{6A590C23-F197-4DA9-8D99-061ABEE01116}">
      <dgm:prSet/>
      <dgm:spPr/>
      <dgm:t>
        <a:bodyPr/>
        <a:lstStyle/>
        <a:p>
          <a:endParaRPr lang="en-US"/>
        </a:p>
      </dgm:t>
    </dgm:pt>
    <dgm:pt modelId="{C762418D-649D-47CA-BFFB-3F5917502CA6}">
      <dgm:prSet/>
      <dgm:spPr/>
      <dgm:t>
        <a:bodyPr/>
        <a:lstStyle/>
        <a:p>
          <a:r>
            <a:rPr lang="en-US"/>
            <a:t>✔️ Butik proje (sadece 5 villa)</a:t>
          </a:r>
        </a:p>
      </dgm:t>
    </dgm:pt>
    <dgm:pt modelId="{2407B643-1426-47F8-8F82-06C740D4FACD}" type="parTrans" cxnId="{0FED1BE2-A4EE-4BED-80A2-D0D36B2F17DD}">
      <dgm:prSet/>
      <dgm:spPr/>
      <dgm:t>
        <a:bodyPr/>
        <a:lstStyle/>
        <a:p>
          <a:endParaRPr lang="en-US"/>
        </a:p>
      </dgm:t>
    </dgm:pt>
    <dgm:pt modelId="{289F6B9F-4092-4111-B432-A720F263525C}" type="sibTrans" cxnId="{0FED1BE2-A4EE-4BED-80A2-D0D36B2F17DD}">
      <dgm:prSet/>
      <dgm:spPr/>
      <dgm:t>
        <a:bodyPr/>
        <a:lstStyle/>
        <a:p>
          <a:endParaRPr lang="en-US"/>
        </a:p>
      </dgm:t>
    </dgm:pt>
    <dgm:pt modelId="{A0F3B914-A0D8-46D7-9682-7AA3E17F5B56}">
      <dgm:prSet/>
      <dgm:spPr/>
      <dgm:t>
        <a:bodyPr/>
        <a:lstStyle/>
        <a:p>
          <a:r>
            <a:rPr lang="en-US"/>
            <a:t>✔️ Nilüfer – İrfaniye gelişim bölgesinde yüksek değer artışı potansiyeli</a:t>
          </a:r>
        </a:p>
      </dgm:t>
    </dgm:pt>
    <dgm:pt modelId="{42027222-F4A9-476F-9AF5-99F4C8F83F00}" type="parTrans" cxnId="{9BCDB190-6A5C-40DD-8FD6-795CD3D0D315}">
      <dgm:prSet/>
      <dgm:spPr/>
      <dgm:t>
        <a:bodyPr/>
        <a:lstStyle/>
        <a:p>
          <a:endParaRPr lang="en-US"/>
        </a:p>
      </dgm:t>
    </dgm:pt>
    <dgm:pt modelId="{E4511890-CA70-4062-B84C-1FBE95318B8B}" type="sibTrans" cxnId="{9BCDB190-6A5C-40DD-8FD6-795CD3D0D315}">
      <dgm:prSet/>
      <dgm:spPr/>
      <dgm:t>
        <a:bodyPr/>
        <a:lstStyle/>
        <a:p>
          <a:endParaRPr lang="en-US"/>
        </a:p>
      </dgm:t>
    </dgm:pt>
    <dgm:pt modelId="{39F9CDDC-2CF7-4DAE-8EDC-CD43891822A7}" type="pres">
      <dgm:prSet presAssocID="{8194C4EA-579E-4D23-9C94-CFE837B8C02B}" presName="root" presStyleCnt="0">
        <dgm:presLayoutVars>
          <dgm:dir/>
          <dgm:resizeHandles val="exact"/>
        </dgm:presLayoutVars>
      </dgm:prSet>
      <dgm:spPr/>
    </dgm:pt>
    <dgm:pt modelId="{041FE143-38FE-4136-8CF3-BDBBEF200F26}" type="pres">
      <dgm:prSet presAssocID="{D3FFF59E-2DFE-49F5-BF08-7B8D72C2F2E5}" presName="compNode" presStyleCnt="0"/>
      <dgm:spPr/>
    </dgm:pt>
    <dgm:pt modelId="{A14EA79F-978F-47E5-9DF7-AECED4EDCAC2}" type="pres">
      <dgm:prSet presAssocID="{D3FFF59E-2DFE-49F5-BF08-7B8D72C2F2E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İşaretleyici"/>
        </a:ext>
      </dgm:extLst>
    </dgm:pt>
    <dgm:pt modelId="{4CC93114-99FF-4233-BA4E-8AEEC8389D95}" type="pres">
      <dgm:prSet presAssocID="{D3FFF59E-2DFE-49F5-BF08-7B8D72C2F2E5}" presName="spaceRect" presStyleCnt="0"/>
      <dgm:spPr/>
    </dgm:pt>
    <dgm:pt modelId="{627CC2F6-7E27-4026-A0B4-D669650C21F0}" type="pres">
      <dgm:prSet presAssocID="{D3FFF59E-2DFE-49F5-BF08-7B8D72C2F2E5}" presName="textRect" presStyleLbl="revTx" presStyleIdx="0" presStyleCnt="4">
        <dgm:presLayoutVars>
          <dgm:chMax val="1"/>
          <dgm:chPref val="1"/>
        </dgm:presLayoutVars>
      </dgm:prSet>
      <dgm:spPr/>
    </dgm:pt>
    <dgm:pt modelId="{E017C73F-1143-4CA2-8431-5D15741CA078}" type="pres">
      <dgm:prSet presAssocID="{53F8F79C-59FF-4BC7-A5B2-68AFF858222D}" presName="sibTrans" presStyleCnt="0"/>
      <dgm:spPr/>
    </dgm:pt>
    <dgm:pt modelId="{377D4C56-2F2A-41A5-BD4D-AA9328C0A450}" type="pres">
      <dgm:prSet presAssocID="{D6AB1F22-9B72-4D6B-ADBA-646F391DF04C}" presName="compNode" presStyleCnt="0"/>
      <dgm:spPr/>
    </dgm:pt>
    <dgm:pt modelId="{B8597635-D2AD-4AEA-A64C-297F4C81148E}" type="pres">
      <dgm:prSet presAssocID="{D6AB1F22-9B72-4D6B-ADBA-646F391DF04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Çiçek"/>
        </a:ext>
      </dgm:extLst>
    </dgm:pt>
    <dgm:pt modelId="{48834321-E8CC-4956-9472-F99A1B616E0E}" type="pres">
      <dgm:prSet presAssocID="{D6AB1F22-9B72-4D6B-ADBA-646F391DF04C}" presName="spaceRect" presStyleCnt="0"/>
      <dgm:spPr/>
    </dgm:pt>
    <dgm:pt modelId="{B14E5EB1-2B51-458D-A72D-4DB52CE1772B}" type="pres">
      <dgm:prSet presAssocID="{D6AB1F22-9B72-4D6B-ADBA-646F391DF04C}" presName="textRect" presStyleLbl="revTx" presStyleIdx="1" presStyleCnt="4">
        <dgm:presLayoutVars>
          <dgm:chMax val="1"/>
          <dgm:chPref val="1"/>
        </dgm:presLayoutVars>
      </dgm:prSet>
      <dgm:spPr/>
    </dgm:pt>
    <dgm:pt modelId="{59E861DD-AA65-4827-B69A-50D683FDA18D}" type="pres">
      <dgm:prSet presAssocID="{B2EC6479-D96B-402C-BC6F-271C78206291}" presName="sibTrans" presStyleCnt="0"/>
      <dgm:spPr/>
    </dgm:pt>
    <dgm:pt modelId="{0D500B99-195F-48DD-94D5-E1AE66E4F89F}" type="pres">
      <dgm:prSet presAssocID="{C762418D-649D-47CA-BFFB-3F5917502CA6}" presName="compNode" presStyleCnt="0"/>
      <dgm:spPr/>
    </dgm:pt>
    <dgm:pt modelId="{264F5374-75B5-471E-963A-FE8F522572D2}" type="pres">
      <dgm:prSet presAssocID="{C762418D-649D-47CA-BFFB-3F5917502CA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dding Cake"/>
        </a:ext>
      </dgm:extLst>
    </dgm:pt>
    <dgm:pt modelId="{AC0E4B75-4007-4749-AFE5-C2A404E72D2F}" type="pres">
      <dgm:prSet presAssocID="{C762418D-649D-47CA-BFFB-3F5917502CA6}" presName="spaceRect" presStyleCnt="0"/>
      <dgm:spPr/>
    </dgm:pt>
    <dgm:pt modelId="{1DE7CE8A-AB44-457E-91C1-FF1FCC59032B}" type="pres">
      <dgm:prSet presAssocID="{C762418D-649D-47CA-BFFB-3F5917502CA6}" presName="textRect" presStyleLbl="revTx" presStyleIdx="2" presStyleCnt="4">
        <dgm:presLayoutVars>
          <dgm:chMax val="1"/>
          <dgm:chPref val="1"/>
        </dgm:presLayoutVars>
      </dgm:prSet>
      <dgm:spPr/>
    </dgm:pt>
    <dgm:pt modelId="{F3BED507-2598-4D71-8D05-2FB1448316E1}" type="pres">
      <dgm:prSet presAssocID="{289F6B9F-4092-4111-B432-A720F263525C}" presName="sibTrans" presStyleCnt="0"/>
      <dgm:spPr/>
    </dgm:pt>
    <dgm:pt modelId="{EA73A272-8A74-4046-9411-E387E2F57A90}" type="pres">
      <dgm:prSet presAssocID="{A0F3B914-A0D8-46D7-9682-7AA3E17F5B56}" presName="compNode" presStyleCnt="0"/>
      <dgm:spPr/>
    </dgm:pt>
    <dgm:pt modelId="{102B2F63-0B76-4039-912E-BB1C757058B5}" type="pres">
      <dgm:prSet presAssocID="{A0F3B914-A0D8-46D7-9682-7AA3E17F5B5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ay işareti"/>
        </a:ext>
      </dgm:extLst>
    </dgm:pt>
    <dgm:pt modelId="{D51EE16D-9171-42F9-A299-0B8C4CE8211A}" type="pres">
      <dgm:prSet presAssocID="{A0F3B914-A0D8-46D7-9682-7AA3E17F5B56}" presName="spaceRect" presStyleCnt="0"/>
      <dgm:spPr/>
    </dgm:pt>
    <dgm:pt modelId="{5F224964-1D57-45F5-B75C-44B051043173}" type="pres">
      <dgm:prSet presAssocID="{A0F3B914-A0D8-46D7-9682-7AA3E17F5B5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A590C23-F197-4DA9-8D99-061ABEE01116}" srcId="{8194C4EA-579E-4D23-9C94-CFE837B8C02B}" destId="{D6AB1F22-9B72-4D6B-ADBA-646F391DF04C}" srcOrd="1" destOrd="0" parTransId="{BBD40DF0-1C38-4D5B-95E2-FCC1EB324542}" sibTransId="{B2EC6479-D96B-402C-BC6F-271C78206291}"/>
    <dgm:cxn modelId="{AA71E47F-A37D-44F3-946C-6368B751FCCB}" srcId="{8194C4EA-579E-4D23-9C94-CFE837B8C02B}" destId="{D3FFF59E-2DFE-49F5-BF08-7B8D72C2F2E5}" srcOrd="0" destOrd="0" parTransId="{23D6D014-5FD1-4597-805B-7BDD81EF0E71}" sibTransId="{53F8F79C-59FF-4BC7-A5B2-68AFF858222D}"/>
    <dgm:cxn modelId="{9BCDB190-6A5C-40DD-8FD6-795CD3D0D315}" srcId="{8194C4EA-579E-4D23-9C94-CFE837B8C02B}" destId="{A0F3B914-A0D8-46D7-9682-7AA3E17F5B56}" srcOrd="3" destOrd="0" parTransId="{42027222-F4A9-476F-9AF5-99F4C8F83F00}" sibTransId="{E4511890-CA70-4062-B84C-1FBE95318B8B}"/>
    <dgm:cxn modelId="{E8B03795-9AEB-4455-9BD6-0059A6EA7273}" type="presOf" srcId="{8194C4EA-579E-4D23-9C94-CFE837B8C02B}" destId="{39F9CDDC-2CF7-4DAE-8EDC-CD43891822A7}" srcOrd="0" destOrd="0" presId="urn:microsoft.com/office/officeart/2018/2/layout/IconLabelList"/>
    <dgm:cxn modelId="{40D6F8AD-3195-4C5B-B3CB-30B840C570AC}" type="presOf" srcId="{D6AB1F22-9B72-4D6B-ADBA-646F391DF04C}" destId="{B14E5EB1-2B51-458D-A72D-4DB52CE1772B}" srcOrd="0" destOrd="0" presId="urn:microsoft.com/office/officeart/2018/2/layout/IconLabelList"/>
    <dgm:cxn modelId="{2AFDD7B8-F791-46AA-972D-5D6D3B17B4C6}" type="presOf" srcId="{D3FFF59E-2DFE-49F5-BF08-7B8D72C2F2E5}" destId="{627CC2F6-7E27-4026-A0B4-D669650C21F0}" srcOrd="0" destOrd="0" presId="urn:microsoft.com/office/officeart/2018/2/layout/IconLabelList"/>
    <dgm:cxn modelId="{0BC2F0B8-74BA-4770-A6A6-E31DE75DD1B2}" type="presOf" srcId="{C762418D-649D-47CA-BFFB-3F5917502CA6}" destId="{1DE7CE8A-AB44-457E-91C1-FF1FCC59032B}" srcOrd="0" destOrd="0" presId="urn:microsoft.com/office/officeart/2018/2/layout/IconLabelList"/>
    <dgm:cxn modelId="{0FED1BE2-A4EE-4BED-80A2-D0D36B2F17DD}" srcId="{8194C4EA-579E-4D23-9C94-CFE837B8C02B}" destId="{C762418D-649D-47CA-BFFB-3F5917502CA6}" srcOrd="2" destOrd="0" parTransId="{2407B643-1426-47F8-8F82-06C740D4FACD}" sibTransId="{289F6B9F-4092-4111-B432-A720F263525C}"/>
    <dgm:cxn modelId="{028DD5F4-5F87-4F21-8628-9ECC57D5F2A0}" type="presOf" srcId="{A0F3B914-A0D8-46D7-9682-7AA3E17F5B56}" destId="{5F224964-1D57-45F5-B75C-44B051043173}" srcOrd="0" destOrd="0" presId="urn:microsoft.com/office/officeart/2018/2/layout/IconLabelList"/>
    <dgm:cxn modelId="{D346F525-9242-4BF8-9A1E-43D909F2B715}" type="presParOf" srcId="{39F9CDDC-2CF7-4DAE-8EDC-CD43891822A7}" destId="{041FE143-38FE-4136-8CF3-BDBBEF200F26}" srcOrd="0" destOrd="0" presId="urn:microsoft.com/office/officeart/2018/2/layout/IconLabelList"/>
    <dgm:cxn modelId="{B3B02344-C340-4B86-82B6-693298425048}" type="presParOf" srcId="{041FE143-38FE-4136-8CF3-BDBBEF200F26}" destId="{A14EA79F-978F-47E5-9DF7-AECED4EDCAC2}" srcOrd="0" destOrd="0" presId="urn:microsoft.com/office/officeart/2018/2/layout/IconLabelList"/>
    <dgm:cxn modelId="{6E43E2AC-749E-4144-A897-E2C075C2B38B}" type="presParOf" srcId="{041FE143-38FE-4136-8CF3-BDBBEF200F26}" destId="{4CC93114-99FF-4233-BA4E-8AEEC8389D95}" srcOrd="1" destOrd="0" presId="urn:microsoft.com/office/officeart/2018/2/layout/IconLabelList"/>
    <dgm:cxn modelId="{6555F89D-52F3-4B3C-97A3-4D79A7EB5474}" type="presParOf" srcId="{041FE143-38FE-4136-8CF3-BDBBEF200F26}" destId="{627CC2F6-7E27-4026-A0B4-D669650C21F0}" srcOrd="2" destOrd="0" presId="urn:microsoft.com/office/officeart/2018/2/layout/IconLabelList"/>
    <dgm:cxn modelId="{A6541B1B-458F-44B2-9FC9-8C63712FD07B}" type="presParOf" srcId="{39F9CDDC-2CF7-4DAE-8EDC-CD43891822A7}" destId="{E017C73F-1143-4CA2-8431-5D15741CA078}" srcOrd="1" destOrd="0" presId="urn:microsoft.com/office/officeart/2018/2/layout/IconLabelList"/>
    <dgm:cxn modelId="{00E657A2-A201-448B-B519-99A272DDD1CD}" type="presParOf" srcId="{39F9CDDC-2CF7-4DAE-8EDC-CD43891822A7}" destId="{377D4C56-2F2A-41A5-BD4D-AA9328C0A450}" srcOrd="2" destOrd="0" presId="urn:microsoft.com/office/officeart/2018/2/layout/IconLabelList"/>
    <dgm:cxn modelId="{8D4D50C6-1293-448F-97ED-A76ED2B482AA}" type="presParOf" srcId="{377D4C56-2F2A-41A5-BD4D-AA9328C0A450}" destId="{B8597635-D2AD-4AEA-A64C-297F4C81148E}" srcOrd="0" destOrd="0" presId="urn:microsoft.com/office/officeart/2018/2/layout/IconLabelList"/>
    <dgm:cxn modelId="{A7C6159C-9CE8-4338-B8F5-8A40152C5137}" type="presParOf" srcId="{377D4C56-2F2A-41A5-BD4D-AA9328C0A450}" destId="{48834321-E8CC-4956-9472-F99A1B616E0E}" srcOrd="1" destOrd="0" presId="urn:microsoft.com/office/officeart/2018/2/layout/IconLabelList"/>
    <dgm:cxn modelId="{7D6F6E04-1C8A-408E-8E73-41D47E7BC128}" type="presParOf" srcId="{377D4C56-2F2A-41A5-BD4D-AA9328C0A450}" destId="{B14E5EB1-2B51-458D-A72D-4DB52CE1772B}" srcOrd="2" destOrd="0" presId="urn:microsoft.com/office/officeart/2018/2/layout/IconLabelList"/>
    <dgm:cxn modelId="{0A73D351-1189-469F-BA9A-CE8AA33DB49D}" type="presParOf" srcId="{39F9CDDC-2CF7-4DAE-8EDC-CD43891822A7}" destId="{59E861DD-AA65-4827-B69A-50D683FDA18D}" srcOrd="3" destOrd="0" presId="urn:microsoft.com/office/officeart/2018/2/layout/IconLabelList"/>
    <dgm:cxn modelId="{3DE3BFCC-5B1F-404B-A0CB-A6B853575AC7}" type="presParOf" srcId="{39F9CDDC-2CF7-4DAE-8EDC-CD43891822A7}" destId="{0D500B99-195F-48DD-94D5-E1AE66E4F89F}" srcOrd="4" destOrd="0" presId="urn:microsoft.com/office/officeart/2018/2/layout/IconLabelList"/>
    <dgm:cxn modelId="{96EA20C8-C926-49DB-960E-479776DCC20A}" type="presParOf" srcId="{0D500B99-195F-48DD-94D5-E1AE66E4F89F}" destId="{264F5374-75B5-471E-963A-FE8F522572D2}" srcOrd="0" destOrd="0" presId="urn:microsoft.com/office/officeart/2018/2/layout/IconLabelList"/>
    <dgm:cxn modelId="{69E1CB8D-65D1-4068-906B-5A4E712A7826}" type="presParOf" srcId="{0D500B99-195F-48DD-94D5-E1AE66E4F89F}" destId="{AC0E4B75-4007-4749-AFE5-C2A404E72D2F}" srcOrd="1" destOrd="0" presId="urn:microsoft.com/office/officeart/2018/2/layout/IconLabelList"/>
    <dgm:cxn modelId="{F167AC9F-2380-42DF-A01C-B8C3C528A614}" type="presParOf" srcId="{0D500B99-195F-48DD-94D5-E1AE66E4F89F}" destId="{1DE7CE8A-AB44-457E-91C1-FF1FCC59032B}" srcOrd="2" destOrd="0" presId="urn:microsoft.com/office/officeart/2018/2/layout/IconLabelList"/>
    <dgm:cxn modelId="{69EF4E21-1C06-44B5-86EA-733FF651BA88}" type="presParOf" srcId="{39F9CDDC-2CF7-4DAE-8EDC-CD43891822A7}" destId="{F3BED507-2598-4D71-8D05-2FB1448316E1}" srcOrd="5" destOrd="0" presId="urn:microsoft.com/office/officeart/2018/2/layout/IconLabelList"/>
    <dgm:cxn modelId="{DBCF73B7-3B59-4696-8B17-B59F6B92B206}" type="presParOf" srcId="{39F9CDDC-2CF7-4DAE-8EDC-CD43891822A7}" destId="{EA73A272-8A74-4046-9411-E387E2F57A90}" srcOrd="6" destOrd="0" presId="urn:microsoft.com/office/officeart/2018/2/layout/IconLabelList"/>
    <dgm:cxn modelId="{D6686122-7E82-44AA-B48C-00A4DCB15C3A}" type="presParOf" srcId="{EA73A272-8A74-4046-9411-E387E2F57A90}" destId="{102B2F63-0B76-4039-912E-BB1C757058B5}" srcOrd="0" destOrd="0" presId="urn:microsoft.com/office/officeart/2018/2/layout/IconLabelList"/>
    <dgm:cxn modelId="{52E77B2D-3379-41D7-B04B-5A633979534A}" type="presParOf" srcId="{EA73A272-8A74-4046-9411-E387E2F57A90}" destId="{D51EE16D-9171-42F9-A299-0B8C4CE8211A}" srcOrd="1" destOrd="0" presId="urn:microsoft.com/office/officeart/2018/2/layout/IconLabelList"/>
    <dgm:cxn modelId="{5C2C356E-5739-4798-BC0E-0E386A31A549}" type="presParOf" srcId="{EA73A272-8A74-4046-9411-E387E2F57A90}" destId="{5F224964-1D57-45F5-B75C-44B05104317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D1C4C-4CF4-C649-9D0E-C4D1D2FCA6D8}">
      <dsp:nvSpPr>
        <dsp:cNvPr id="0" name=""/>
        <dsp:cNvSpPr/>
      </dsp:nvSpPr>
      <dsp:spPr>
        <a:xfrm>
          <a:off x="0" y="0"/>
          <a:ext cx="8412236" cy="7547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🏡 Toplam: 5 villa</a:t>
          </a:r>
        </a:p>
      </dsp:txBody>
      <dsp:txXfrm>
        <a:off x="22105" y="22105"/>
        <a:ext cx="7509550" cy="710494"/>
      </dsp:txXfrm>
    </dsp:sp>
    <dsp:sp modelId="{EC3DA4B7-0BF4-A14D-9D62-8A24E4E82CAE}">
      <dsp:nvSpPr>
        <dsp:cNvPr id="0" name=""/>
        <dsp:cNvSpPr/>
      </dsp:nvSpPr>
      <dsp:spPr>
        <a:xfrm>
          <a:off x="628186" y="859525"/>
          <a:ext cx="8412236" cy="7547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📏 Her villa: 1</a:t>
          </a:r>
          <a:r>
            <a:rPr lang="tr-TR" sz="2700" kern="1200"/>
            <a:t>35</a:t>
          </a:r>
          <a:r>
            <a:rPr lang="en-US" sz="2700" kern="1200"/>
            <a:t> m² brüt</a:t>
          </a:r>
          <a:r>
            <a:rPr lang="tr-TR" sz="2700" kern="1200"/>
            <a:t> alan, 50m2 bahçe alanı</a:t>
          </a:r>
          <a:endParaRPr lang="en-US" sz="2700" kern="1200"/>
        </a:p>
      </dsp:txBody>
      <dsp:txXfrm>
        <a:off x="650291" y="881630"/>
        <a:ext cx="7249282" cy="710494"/>
      </dsp:txXfrm>
    </dsp:sp>
    <dsp:sp modelId="{51E319E4-24B5-8D46-9468-D70DFDAEC935}">
      <dsp:nvSpPr>
        <dsp:cNvPr id="0" name=""/>
        <dsp:cNvSpPr/>
      </dsp:nvSpPr>
      <dsp:spPr>
        <a:xfrm>
          <a:off x="1256373" y="1719050"/>
          <a:ext cx="8412236" cy="7547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📐 Toplam brüt alan: </a:t>
          </a:r>
          <a:r>
            <a:rPr lang="tr-TR" sz="2700" kern="1200"/>
            <a:t>675</a:t>
          </a:r>
          <a:r>
            <a:rPr lang="en-US" sz="2700" kern="1200"/>
            <a:t> m²</a:t>
          </a:r>
        </a:p>
      </dsp:txBody>
      <dsp:txXfrm>
        <a:off x="1278478" y="1741155"/>
        <a:ext cx="7249282" cy="710494"/>
      </dsp:txXfrm>
    </dsp:sp>
    <dsp:sp modelId="{8C0E6C5C-6FB4-A74D-9974-8CEABD2E89C6}">
      <dsp:nvSpPr>
        <dsp:cNvPr id="0" name=""/>
        <dsp:cNvSpPr/>
      </dsp:nvSpPr>
      <dsp:spPr>
        <a:xfrm>
          <a:off x="1884559" y="2578575"/>
          <a:ext cx="8412236" cy="7547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🌳 Arsa büyüklüğü: 715 m²</a:t>
          </a:r>
        </a:p>
      </dsp:txBody>
      <dsp:txXfrm>
        <a:off x="1906664" y="2600680"/>
        <a:ext cx="7249282" cy="710494"/>
      </dsp:txXfrm>
    </dsp:sp>
    <dsp:sp modelId="{19868787-4182-7E46-A2EB-306A2C4502E2}">
      <dsp:nvSpPr>
        <dsp:cNvPr id="0" name=""/>
        <dsp:cNvSpPr/>
      </dsp:nvSpPr>
      <dsp:spPr>
        <a:xfrm>
          <a:off x="2512746" y="3438100"/>
          <a:ext cx="8412236" cy="75470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📜 Bağımsız tapulu, butik site düzeni</a:t>
          </a:r>
        </a:p>
      </dsp:txBody>
      <dsp:txXfrm>
        <a:off x="2534851" y="3460205"/>
        <a:ext cx="7249282" cy="710494"/>
      </dsp:txXfrm>
    </dsp:sp>
    <dsp:sp modelId="{A2824D33-22AA-7345-B9DA-CB642D8A3516}">
      <dsp:nvSpPr>
        <dsp:cNvPr id="0" name=""/>
        <dsp:cNvSpPr/>
      </dsp:nvSpPr>
      <dsp:spPr>
        <a:xfrm>
          <a:off x="7921678" y="551353"/>
          <a:ext cx="490558" cy="49055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032054" y="551353"/>
        <a:ext cx="269806" cy="369145"/>
      </dsp:txXfrm>
    </dsp:sp>
    <dsp:sp modelId="{D82FA5D8-CF55-944A-86D1-1EAFDD24210C}">
      <dsp:nvSpPr>
        <dsp:cNvPr id="0" name=""/>
        <dsp:cNvSpPr/>
      </dsp:nvSpPr>
      <dsp:spPr>
        <a:xfrm>
          <a:off x="8549865" y="1410878"/>
          <a:ext cx="490558" cy="49055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660241" y="1410878"/>
        <a:ext cx="269806" cy="369145"/>
      </dsp:txXfrm>
    </dsp:sp>
    <dsp:sp modelId="{873FD206-AD93-D34D-93A8-5002BC25555D}">
      <dsp:nvSpPr>
        <dsp:cNvPr id="0" name=""/>
        <dsp:cNvSpPr/>
      </dsp:nvSpPr>
      <dsp:spPr>
        <a:xfrm>
          <a:off x="9178051" y="2257825"/>
          <a:ext cx="490558" cy="49055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288427" y="2257825"/>
        <a:ext cx="269806" cy="369145"/>
      </dsp:txXfrm>
    </dsp:sp>
    <dsp:sp modelId="{57358B15-D517-B74A-BC8B-CFF40DA0E686}">
      <dsp:nvSpPr>
        <dsp:cNvPr id="0" name=""/>
        <dsp:cNvSpPr/>
      </dsp:nvSpPr>
      <dsp:spPr>
        <a:xfrm>
          <a:off x="9806238" y="3125736"/>
          <a:ext cx="490558" cy="49055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916614" y="3125736"/>
        <a:ext cx="269806" cy="3691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EA79F-978F-47E5-9DF7-AECED4EDCAC2}">
      <dsp:nvSpPr>
        <dsp:cNvPr id="0" name=""/>
        <dsp:cNvSpPr/>
      </dsp:nvSpPr>
      <dsp:spPr>
        <a:xfrm>
          <a:off x="751497" y="1045360"/>
          <a:ext cx="1066640" cy="10666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CC2F6-7E27-4026-A0B4-D669650C21F0}">
      <dsp:nvSpPr>
        <dsp:cNvPr id="0" name=""/>
        <dsp:cNvSpPr/>
      </dsp:nvSpPr>
      <dsp:spPr>
        <a:xfrm>
          <a:off x="99661" y="2427444"/>
          <a:ext cx="237031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✔️ Şehre yakın, doğayla iç içe yaşam</a:t>
          </a:r>
        </a:p>
      </dsp:txBody>
      <dsp:txXfrm>
        <a:off x="99661" y="2427444"/>
        <a:ext cx="2370311" cy="720000"/>
      </dsp:txXfrm>
    </dsp:sp>
    <dsp:sp modelId="{B8597635-D2AD-4AEA-A64C-297F4C81148E}">
      <dsp:nvSpPr>
        <dsp:cNvPr id="0" name=""/>
        <dsp:cNvSpPr/>
      </dsp:nvSpPr>
      <dsp:spPr>
        <a:xfrm>
          <a:off x="3536613" y="1045360"/>
          <a:ext cx="1066640" cy="10666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E5EB1-2B51-458D-A72D-4DB52CE1772B}">
      <dsp:nvSpPr>
        <dsp:cNvPr id="0" name=""/>
        <dsp:cNvSpPr/>
      </dsp:nvSpPr>
      <dsp:spPr>
        <a:xfrm>
          <a:off x="2884777" y="2427444"/>
          <a:ext cx="237031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✔️ Modern mimari, balkon + bahçe keyfi</a:t>
          </a:r>
        </a:p>
      </dsp:txBody>
      <dsp:txXfrm>
        <a:off x="2884777" y="2427444"/>
        <a:ext cx="2370311" cy="720000"/>
      </dsp:txXfrm>
    </dsp:sp>
    <dsp:sp modelId="{264F5374-75B5-471E-963A-FE8F522572D2}">
      <dsp:nvSpPr>
        <dsp:cNvPr id="0" name=""/>
        <dsp:cNvSpPr/>
      </dsp:nvSpPr>
      <dsp:spPr>
        <a:xfrm>
          <a:off x="6321729" y="1045360"/>
          <a:ext cx="1066640" cy="10666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7CE8A-AB44-457E-91C1-FF1FCC59032B}">
      <dsp:nvSpPr>
        <dsp:cNvPr id="0" name=""/>
        <dsp:cNvSpPr/>
      </dsp:nvSpPr>
      <dsp:spPr>
        <a:xfrm>
          <a:off x="5669893" y="2427444"/>
          <a:ext cx="237031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✔️ Butik proje (sadece 5 villa)</a:t>
          </a:r>
        </a:p>
      </dsp:txBody>
      <dsp:txXfrm>
        <a:off x="5669893" y="2427444"/>
        <a:ext cx="2370311" cy="720000"/>
      </dsp:txXfrm>
    </dsp:sp>
    <dsp:sp modelId="{102B2F63-0B76-4039-912E-BB1C757058B5}">
      <dsp:nvSpPr>
        <dsp:cNvPr id="0" name=""/>
        <dsp:cNvSpPr/>
      </dsp:nvSpPr>
      <dsp:spPr>
        <a:xfrm>
          <a:off x="9106845" y="1045360"/>
          <a:ext cx="1066640" cy="106664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24964-1D57-45F5-B75C-44B051043173}">
      <dsp:nvSpPr>
        <dsp:cNvPr id="0" name=""/>
        <dsp:cNvSpPr/>
      </dsp:nvSpPr>
      <dsp:spPr>
        <a:xfrm>
          <a:off x="8455009" y="2427444"/>
          <a:ext cx="237031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✔️ Nilüfer – İrfaniye gelişim bölgesinde yüksek değer artışı potansiyeli</a:t>
          </a:r>
        </a:p>
      </dsp:txBody>
      <dsp:txXfrm>
        <a:off x="8455009" y="2427444"/>
        <a:ext cx="2370311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F602420F-B57A-4110-A6EF-72A3BB072577.png"/>
          <p:cNvPicPr>
            <a:picLocks noChangeAspect="1"/>
          </p:cNvPicPr>
          <p:nvPr/>
        </p:nvPicPr>
        <p:blipFill>
          <a:blip r:embed="rId2"/>
          <a:srcRect t="2713"/>
          <a:stretch>
            <a:fillRect/>
          </a:stretch>
        </p:blipFill>
        <p:spPr>
          <a:xfrm>
            <a:off x="2708503" y="0"/>
            <a:ext cx="6768770" cy="4658983"/>
          </a:xfrm>
          <a:prstGeom prst="rect">
            <a:avLst/>
          </a:prstGeom>
        </p:spPr>
      </p:pic>
      <p:sp>
        <p:nvSpPr>
          <p:cNvPr id="25" name="Metin kutusu 24">
            <a:extLst>
              <a:ext uri="{FF2B5EF4-FFF2-40B4-BE49-F238E27FC236}">
                <a16:creationId xmlns:a16="http://schemas.microsoft.com/office/drawing/2014/main" id="{1D68DE14-52C4-EF75-8153-4B178E1C55C9}"/>
              </a:ext>
            </a:extLst>
          </p:cNvPr>
          <p:cNvSpPr txBox="1"/>
          <p:nvPr/>
        </p:nvSpPr>
        <p:spPr>
          <a:xfrm>
            <a:off x="4128640" y="4469907"/>
            <a:ext cx="5348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İRFANİYE</a:t>
            </a:r>
            <a:r>
              <a:rPr lang="tr-TR" sz="3200" dirty="0">
                <a:latin typeface="Daytona" panose="020F0502020204030204" pitchFamily="34" charset="0"/>
                <a:cs typeface="Daytona" panose="020F0502020204030204" pitchFamily="34" charset="0"/>
              </a:rPr>
              <a:t> VİLLA PROJESİ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 descr="iç mekan, duvar, banyo, tuvalet, boru tesisatı bağlantı parçası içeren bir resim&#10;&#10;Açıklama otomatik olarak oluşturuldu">
            <a:extLst>
              <a:ext uri="{FF2B5EF4-FFF2-40B4-BE49-F238E27FC236}">
                <a16:creationId xmlns:a16="http://schemas.microsoft.com/office/drawing/2014/main" id="{9B5E8AE1-1D04-1AA3-3277-C696E2FAB3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629"/>
          <a:stretch>
            <a:fillRect/>
          </a:stretch>
        </p:blipFill>
        <p:spPr>
          <a:xfrm>
            <a:off x="7814094" y="-2"/>
            <a:ext cx="4374731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Resim 5" descr="iç mekan, duvar, boru tesisatı bağlantı parçası, Banyo malzemesi içeren bir resim&#10;&#10;Açıklama otomatik olarak oluşturuldu">
            <a:extLst>
              <a:ext uri="{FF2B5EF4-FFF2-40B4-BE49-F238E27FC236}">
                <a16:creationId xmlns:a16="http://schemas.microsoft.com/office/drawing/2014/main" id="{645E17F6-149A-071E-B227-5F0D8805A8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05" r="-2" b="-2"/>
          <a:stretch>
            <a:fillRect/>
          </a:stretch>
        </p:blipFill>
        <p:spPr>
          <a:xfrm>
            <a:off x="3594467" y="33"/>
            <a:ext cx="4941011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5990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5361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F4A6E86-D6A6-5378-0A68-1101DAA5D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98" y="1511589"/>
            <a:ext cx="3430065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 dirty="0" err="1"/>
              <a:t>Ebeveyn</a:t>
            </a:r>
            <a:r>
              <a:rPr lang="en-US" sz="4000" dirty="0"/>
              <a:t> </a:t>
            </a:r>
            <a:r>
              <a:rPr lang="en-US" sz="4000" dirty="0" err="1"/>
              <a:t>banyo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770" y="346883"/>
            <a:ext cx="146304" cy="703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797" y="4544568"/>
            <a:ext cx="3414077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47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82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iç mekan, duvar, iç mekan tasarımı, döşeme içeren bir resim&#10;&#10;Açıklama otomatik olarak oluşturuldu">
            <a:extLst>
              <a:ext uri="{FF2B5EF4-FFF2-40B4-BE49-F238E27FC236}">
                <a16:creationId xmlns:a16="http://schemas.microsoft.com/office/drawing/2014/main" id="{A2E7144B-9500-67C8-F4FC-560B73D6BD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35" r="1" b="4760"/>
          <a:stretch>
            <a:fillRect/>
          </a:stretch>
        </p:blipFill>
        <p:spPr>
          <a:xfrm>
            <a:off x="20" y="190"/>
            <a:ext cx="8126717" cy="5291194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3" y="5282206"/>
            <a:ext cx="12189088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5282206"/>
            <a:ext cx="12188824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4C03792-6C8F-65EC-9ABC-7F0B9DC14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532" y="5635366"/>
            <a:ext cx="7089453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 dirty="0" err="1">
                <a:solidFill>
                  <a:srgbClr val="FFFFFF"/>
                </a:solidFill>
              </a:rPr>
              <a:t>Giriş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holü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ve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wc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6740" y="5282206"/>
            <a:ext cx="4062085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 descr="duvar, iç mekan, boru tesisatı bağlantı parçası, Banyo malzemesi içeren bir resim&#10;&#10;Açıklama otomatik olarak oluşturuldu">
            <a:extLst>
              <a:ext uri="{FF2B5EF4-FFF2-40B4-BE49-F238E27FC236}">
                <a16:creationId xmlns:a16="http://schemas.microsoft.com/office/drawing/2014/main" id="{81E51158-7828-20A1-82F8-C0CA433530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846" r="-2" b="5995"/>
          <a:stretch>
            <a:fillRect/>
          </a:stretch>
        </p:blipFill>
        <p:spPr>
          <a:xfrm>
            <a:off x="8126739" y="1"/>
            <a:ext cx="4062085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13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AC0749D4-5D79-415F-A4FE-C04AA9FA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E8C1EE2C-97A4-4801-8BC8-9D18F259B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824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C1BF990-1444-06FA-CC19-0F405A71E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772484"/>
            <a:ext cx="7490655" cy="9920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Modern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tasarım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konforlu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mutfak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dizaynı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Resim 3" descr="iç mekan, duvar, ince marangozluk, mutfak tezgahı içeren bir resim&#10;&#10;Açıklama otomatik olarak oluşturuldu">
            <a:extLst>
              <a:ext uri="{FF2B5EF4-FFF2-40B4-BE49-F238E27FC236}">
                <a16:creationId xmlns:a16="http://schemas.microsoft.com/office/drawing/2014/main" id="{900BC6F5-95E0-B2B2-70C0-5B422B4112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476" b="-1"/>
          <a:stretch>
            <a:fillRect/>
          </a:stretch>
        </p:blipFill>
        <p:spPr>
          <a:xfrm>
            <a:off x="20" y="10"/>
            <a:ext cx="6094392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6" name="Resim 5" descr="iç mekan, duvar, iç mekan tasarımı, zemin içeren bir resim&#10;&#10;Açıklama otomatik olarak oluşturuldu">
            <a:extLst>
              <a:ext uri="{FF2B5EF4-FFF2-40B4-BE49-F238E27FC236}">
                <a16:creationId xmlns:a16="http://schemas.microsoft.com/office/drawing/2014/main" id="{9244DCDC-51FE-5766-F8A4-DFB689BA18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48" r="1" b="1"/>
          <a:stretch>
            <a:fillRect/>
          </a:stretch>
        </p:blipFill>
        <p:spPr>
          <a:xfrm>
            <a:off x="6094412" y="15322"/>
            <a:ext cx="6094413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8465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 descr="iç mekan, duvar, iç mekan tasarımı, zemin içeren bir resim&#10;&#10;Açıklama otomatik olarak oluşturuldu">
            <a:extLst>
              <a:ext uri="{FF2B5EF4-FFF2-40B4-BE49-F238E27FC236}">
                <a16:creationId xmlns:a16="http://schemas.microsoft.com/office/drawing/2014/main" id="{E6CE2E51-7292-93D0-E0A9-88AA1B778F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1" b="8326"/>
          <a:stretch>
            <a:fillRect/>
          </a:stretch>
        </p:blipFill>
        <p:spPr>
          <a:xfrm>
            <a:off x="6094422" y="10"/>
            <a:ext cx="6094411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3180FE48-137E-6AFB-8F82-85DE0D200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61" y="5234320"/>
            <a:ext cx="6929514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İki</a:t>
            </a: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adet</a:t>
            </a: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çocuk</a:t>
            </a: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yatak</a:t>
            </a: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odası</a:t>
            </a:r>
            <a:endParaRPr lang="en-US" sz="36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sim 5" descr="iç mekan, duvar, iç mekan tasarımı, mobilya içeren bir resim&#10;&#10;Açıklama otomatik olarak oluşturuldu">
            <a:extLst>
              <a:ext uri="{FF2B5EF4-FFF2-40B4-BE49-F238E27FC236}">
                <a16:creationId xmlns:a16="http://schemas.microsoft.com/office/drawing/2014/main" id="{2FCDC93A-F8F0-2614-1BC3-638979EEA0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242" r="2" b="2"/>
          <a:stretch>
            <a:fillRect/>
          </a:stretch>
        </p:blipFill>
        <p:spPr>
          <a:xfrm>
            <a:off x="-5386" y="10"/>
            <a:ext cx="6167910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1399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 descr="iç mekan, duvar, banyo, tuvalet, fayans, karo, çini, kiremit içeren bir resim&#10;&#10;Açıklama otomatik olarak oluşturuldu">
            <a:extLst>
              <a:ext uri="{FF2B5EF4-FFF2-40B4-BE49-F238E27FC236}">
                <a16:creationId xmlns:a16="http://schemas.microsoft.com/office/drawing/2014/main" id="{E23DB4E6-D085-5D54-2062-3C0FFCE830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629"/>
          <a:stretch>
            <a:fillRect/>
          </a:stretch>
        </p:blipFill>
        <p:spPr>
          <a:xfrm>
            <a:off x="7814094" y="-2"/>
            <a:ext cx="4374731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Resim 5" descr="duvar, iç mekan, Banyo malzemesi, boru tesisatı bağlantı parçası içeren bir resim&#10;&#10;Açıklama otomatik olarak oluşturuldu">
            <a:extLst>
              <a:ext uri="{FF2B5EF4-FFF2-40B4-BE49-F238E27FC236}">
                <a16:creationId xmlns:a16="http://schemas.microsoft.com/office/drawing/2014/main" id="{FF60DF2A-012F-D855-8F6A-A98550DE9A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76" r="-2" b="8827"/>
          <a:stretch>
            <a:fillRect/>
          </a:stretch>
        </p:blipFill>
        <p:spPr>
          <a:xfrm>
            <a:off x="3594467" y="33"/>
            <a:ext cx="4941011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8" name="Freeform: Shape 12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5990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5361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060EA23-6C77-AC2F-1A53-48DB5913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98" y="1511589"/>
            <a:ext cx="3430065" cy="28964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 dirty="0" err="1"/>
              <a:t>Üst</a:t>
            </a:r>
            <a:r>
              <a:rPr lang="en-US" sz="4000" dirty="0"/>
              <a:t> kat </a:t>
            </a:r>
            <a:r>
              <a:rPr lang="en-US" sz="4000" dirty="0" err="1"/>
              <a:t>ortak</a:t>
            </a:r>
            <a:r>
              <a:rPr lang="en-US" sz="4000" dirty="0"/>
              <a:t> </a:t>
            </a:r>
            <a:r>
              <a:rPr lang="en-US" sz="4000" dirty="0" err="1"/>
              <a:t>banyo</a:t>
            </a:r>
            <a:r>
              <a:rPr lang="en-US" sz="4000" dirty="0"/>
              <a:t> modern </a:t>
            </a:r>
            <a:r>
              <a:rPr lang="en-US" sz="4000" dirty="0" err="1"/>
              <a:t>yapısı</a:t>
            </a:r>
            <a:r>
              <a:rPr lang="en-US" sz="4000" dirty="0"/>
              <a:t> </a:t>
            </a:r>
            <a:r>
              <a:rPr lang="en-US" sz="4000" dirty="0" err="1"/>
              <a:t>ve</a:t>
            </a:r>
            <a:r>
              <a:rPr lang="en-US" sz="4000" dirty="0"/>
              <a:t> 1. </a:t>
            </a:r>
            <a:r>
              <a:rPr lang="en-US" sz="4000" dirty="0" err="1"/>
              <a:t>kalite</a:t>
            </a:r>
            <a:r>
              <a:rPr lang="en-US" sz="4000" dirty="0"/>
              <a:t> </a:t>
            </a:r>
            <a:r>
              <a:rPr lang="en-US" sz="4000" dirty="0" err="1"/>
              <a:t>seramik</a:t>
            </a:r>
            <a:r>
              <a:rPr lang="en-US" sz="4000" dirty="0"/>
              <a:t> </a:t>
            </a:r>
            <a:r>
              <a:rPr lang="en-US" sz="4000" dirty="0" err="1"/>
              <a:t>vitrifiye</a:t>
            </a:r>
            <a:r>
              <a:rPr lang="en-US" sz="4000" dirty="0"/>
              <a:t> </a:t>
            </a:r>
            <a:r>
              <a:rPr lang="en-US" sz="4000" dirty="0" err="1"/>
              <a:t>malzemeleri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770" y="346883"/>
            <a:ext cx="146304" cy="703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797" y="4544568"/>
            <a:ext cx="3414077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192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A26C91B-4FC0-0F36-A6E0-1302914B3D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332" r="3" b="7978"/>
          <a:stretch>
            <a:fillRect/>
          </a:stretch>
        </p:blipFill>
        <p:spPr>
          <a:xfrm>
            <a:off x="579113" y="365141"/>
            <a:ext cx="6286624" cy="3063875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B39ECA9-4CDE-4883-98E8-287E905E9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112" y="3630934"/>
            <a:ext cx="6286623" cy="254602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28" y="3849689"/>
            <a:ext cx="2110573" cy="2105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Lokasyon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7483D0-BAEB-4927-88AD-76F5DA846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357" y="4565724"/>
            <a:ext cx="127983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BB7B12-4298-4CFB-B539-44A91C93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3532" y="4893058"/>
            <a:ext cx="1463040" cy="18283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9687" y="3849688"/>
            <a:ext cx="3314947" cy="210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📍 Bursa – </a:t>
            </a:r>
            <a:r>
              <a:rPr lang="en-US" sz="1700" dirty="0" err="1"/>
              <a:t>Nilüfer</a:t>
            </a:r>
            <a:r>
              <a:rPr lang="en-US" sz="1700" dirty="0"/>
              <a:t> / </a:t>
            </a:r>
            <a:r>
              <a:rPr lang="en-US" sz="1700" dirty="0" err="1"/>
              <a:t>İrfaniye</a:t>
            </a:r>
            <a:endParaRPr lang="en-US" sz="17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Doğa</a:t>
            </a:r>
            <a:r>
              <a:rPr lang="en-US" sz="1700" dirty="0"/>
              <a:t> </a:t>
            </a:r>
            <a:r>
              <a:rPr lang="en-US" sz="1700" dirty="0" err="1"/>
              <a:t>ile</a:t>
            </a:r>
            <a:r>
              <a:rPr lang="en-US" sz="1700" dirty="0"/>
              <a:t> </a:t>
            </a:r>
            <a:r>
              <a:rPr lang="en-US" sz="1700" dirty="0" err="1"/>
              <a:t>iç</a:t>
            </a:r>
            <a:r>
              <a:rPr lang="en-US" sz="1700" dirty="0"/>
              <a:t> </a:t>
            </a:r>
            <a:r>
              <a:rPr lang="en-US" sz="1700" dirty="0" err="1"/>
              <a:t>içe</a:t>
            </a:r>
            <a:r>
              <a:rPr lang="en-US" sz="1700" dirty="0"/>
              <a:t>, </a:t>
            </a:r>
            <a:r>
              <a:rPr lang="en-US" sz="1700" dirty="0" err="1"/>
              <a:t>şehir</a:t>
            </a:r>
            <a:r>
              <a:rPr lang="en-US" sz="1700" dirty="0"/>
              <a:t> </a:t>
            </a:r>
            <a:r>
              <a:rPr lang="en-US" sz="1700" dirty="0" err="1"/>
              <a:t>merkezine</a:t>
            </a:r>
            <a:r>
              <a:rPr lang="en-US" sz="1700" dirty="0"/>
              <a:t> </a:t>
            </a:r>
            <a:r>
              <a:rPr lang="en-US" sz="1700" dirty="0" err="1"/>
              <a:t>yakın</a:t>
            </a:r>
            <a:r>
              <a:rPr lang="en-US" sz="1700" dirty="0"/>
              <a:t>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Mudanya</a:t>
            </a:r>
            <a:r>
              <a:rPr lang="en-US" sz="1700" dirty="0"/>
              <a:t> </a:t>
            </a:r>
            <a:r>
              <a:rPr lang="en-US" sz="1700" dirty="0" err="1"/>
              <a:t>yolu</a:t>
            </a:r>
            <a:r>
              <a:rPr lang="en-US" sz="1700" dirty="0"/>
              <a:t> </a:t>
            </a:r>
            <a:r>
              <a:rPr lang="en-US" sz="1700" dirty="0" err="1"/>
              <a:t>ve</a:t>
            </a:r>
            <a:r>
              <a:rPr lang="en-US" sz="1700" dirty="0"/>
              <a:t> </a:t>
            </a:r>
            <a:r>
              <a:rPr lang="en-US" sz="1700" dirty="0" err="1"/>
              <a:t>çevre</a:t>
            </a:r>
            <a:r>
              <a:rPr lang="en-US" sz="1700" dirty="0"/>
              <a:t> </a:t>
            </a:r>
            <a:r>
              <a:rPr lang="en-US" sz="1700" dirty="0" err="1"/>
              <a:t>yollarına</a:t>
            </a:r>
            <a:r>
              <a:rPr lang="en-US" sz="1700" dirty="0"/>
              <a:t> </a:t>
            </a:r>
            <a:r>
              <a:rPr lang="en-US" sz="1700" dirty="0" err="1"/>
              <a:t>kolay</a:t>
            </a:r>
            <a:r>
              <a:rPr lang="en-US" sz="1700" dirty="0"/>
              <a:t> </a:t>
            </a:r>
            <a:r>
              <a:rPr lang="en-US" sz="1700" dirty="0" err="1"/>
              <a:t>erişim</a:t>
            </a:r>
            <a:r>
              <a:rPr lang="en-US" sz="1700" dirty="0"/>
              <a:t>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Parselin</a:t>
            </a:r>
            <a:r>
              <a:rPr lang="en-US" sz="1700" dirty="0"/>
              <a:t> </a:t>
            </a:r>
            <a:r>
              <a:rPr lang="en-US" sz="1700" dirty="0" err="1"/>
              <a:t>önü</a:t>
            </a:r>
            <a:r>
              <a:rPr lang="en-US" sz="1700" dirty="0"/>
              <a:t> </a:t>
            </a:r>
            <a:r>
              <a:rPr lang="en-US" sz="1700" dirty="0" err="1"/>
              <a:t>belediye</a:t>
            </a:r>
            <a:r>
              <a:rPr lang="en-US" sz="1700" dirty="0"/>
              <a:t> park </a:t>
            </a:r>
            <a:r>
              <a:rPr lang="en-US" sz="1700" dirty="0" err="1"/>
              <a:t>alanı</a:t>
            </a:r>
            <a:r>
              <a:rPr lang="en-US" sz="1700" dirty="0"/>
              <a:t> </a:t>
            </a:r>
            <a:r>
              <a:rPr lang="en-US" sz="1700" dirty="0" err="1"/>
              <a:t>yeşil</a:t>
            </a:r>
            <a:r>
              <a:rPr lang="en-US" sz="1700" dirty="0"/>
              <a:t> </a:t>
            </a:r>
            <a:r>
              <a:rPr lang="en-US" sz="1700" dirty="0" err="1"/>
              <a:t>alan</a:t>
            </a:r>
            <a:r>
              <a:rPr lang="en-US" sz="1700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8F5188A-1A22-36B2-98CC-E077A30978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17" r="1" b="1"/>
          <a:stretch>
            <a:fillRect/>
          </a:stretch>
        </p:blipFill>
        <p:spPr>
          <a:xfrm>
            <a:off x="7046664" y="365109"/>
            <a:ext cx="4619803" cy="581183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12188824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6740" y="0"/>
            <a:ext cx="4062085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6190" y="-5306190"/>
            <a:ext cx="1576446" cy="12188827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239" y="348865"/>
            <a:ext cx="10041408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 Özeti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CE654EEB-7BE3-5E7A-AE44-15C7DA846B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0815565"/>
              </p:ext>
            </p:extLst>
          </p:nvPr>
        </p:nvGraphicFramePr>
        <p:xfrm>
          <a:off x="643888" y="2112579"/>
          <a:ext cx="10924983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12188824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6740" y="0"/>
            <a:ext cx="4062085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6190" y="-5306190"/>
            <a:ext cx="1576446" cy="12188827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239" y="348865"/>
            <a:ext cx="10041408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Satış Avantajları</a:t>
            </a:r>
          </a:p>
        </p:txBody>
      </p:sp>
      <p:graphicFrame>
        <p:nvGraphicFramePr>
          <p:cNvPr id="17" name="TextBox 2">
            <a:extLst>
              <a:ext uri="{FF2B5EF4-FFF2-40B4-BE49-F238E27FC236}">
                <a16:creationId xmlns:a16="http://schemas.microsoft.com/office/drawing/2014/main" id="{291A5F7F-4891-6BAC-7C8F-1C0D76A3F9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544297"/>
              </p:ext>
            </p:extLst>
          </p:nvPr>
        </p:nvGraphicFramePr>
        <p:xfrm>
          <a:off x="643888" y="2112579"/>
          <a:ext cx="10924983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0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88825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54732" y="5116914"/>
            <a:ext cx="9679360" cy="15392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003366"/>
                </a:solidFill>
              </a:defRPr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Fiyat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ve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detaylı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bilgi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için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arayınız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003366"/>
                </a:solidFill>
              </a:defRPr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Gsm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0532 416 16 50 – </a:t>
            </a:r>
            <a:r>
              <a:rPr lang="tr-TR"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0549 496 97 49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003366"/>
                </a:solidFill>
              </a:defRPr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Tel 0224 451 66 01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003366"/>
                </a:solidFill>
              </a:defRPr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F602420F-B57A-4110-A6EF-72A3BB072577.png"/>
          <p:cNvPicPr>
            <a:picLocks noChangeAspect="1"/>
          </p:cNvPicPr>
          <p:nvPr/>
        </p:nvPicPr>
        <p:blipFill>
          <a:blip r:embed="rId2"/>
          <a:srcRect t="18003" b="13736"/>
          <a:stretch>
            <a:fillRect/>
          </a:stretch>
        </p:blipFill>
        <p:spPr>
          <a:xfrm>
            <a:off x="20" y="10"/>
            <a:ext cx="12188804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885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bulut, dış mekan, gökyüzü, pencere içeren bir resim&#10;&#10;Açıklama otomatik olarak oluşturuldu">
            <a:extLst>
              <a:ext uri="{FF2B5EF4-FFF2-40B4-BE49-F238E27FC236}">
                <a16:creationId xmlns:a16="http://schemas.microsoft.com/office/drawing/2014/main" id="{F8A62E31-C1BE-5345-E390-1DA2CC2D17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92"/>
          <a:stretch>
            <a:fillRect/>
          </a:stretch>
        </p:blipFill>
        <p:spPr>
          <a:xfrm>
            <a:off x="20" y="1"/>
            <a:ext cx="12188804" cy="60682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4" y="5029199"/>
            <a:ext cx="12224942" cy="1828800"/>
            <a:chOff x="-305" y="2987478"/>
            <a:chExt cx="12188952" cy="1828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3" name="Freeform: Shape 22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" name="Metin kutusu 8">
            <a:extLst>
              <a:ext uri="{FF2B5EF4-FFF2-40B4-BE49-F238E27FC236}">
                <a16:creationId xmlns:a16="http://schemas.microsoft.com/office/drawing/2014/main" id="{C3D92C79-6E55-9CAE-7A4A-C18665448085}"/>
              </a:ext>
            </a:extLst>
          </p:cNvPr>
          <p:cNvSpPr txBox="1"/>
          <p:nvPr/>
        </p:nvSpPr>
        <p:spPr>
          <a:xfrm>
            <a:off x="1413164" y="6143241"/>
            <a:ext cx="5375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5 ADET BİTİŞİK NİZAM VİLLA</a:t>
            </a:r>
          </a:p>
        </p:txBody>
      </p:sp>
    </p:spTree>
    <p:extLst>
      <p:ext uri="{BB962C8B-B14F-4D97-AF65-F5344CB8AC3E}">
        <p14:creationId xmlns:p14="http://schemas.microsoft.com/office/powerpoint/2010/main" val="288171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913" y="4777739"/>
            <a:ext cx="3418099" cy="141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800"/>
              <a:t>Vaziyet Planı</a:t>
            </a:r>
          </a:p>
        </p:txBody>
      </p:sp>
      <p:pic>
        <p:nvPicPr>
          <p:cNvPr id="4" name="Picture 3" descr="vaziyet_temp.png"/>
          <p:cNvPicPr>
            <a:picLocks noChangeAspect="1"/>
          </p:cNvPicPr>
          <p:nvPr/>
        </p:nvPicPr>
        <p:blipFill>
          <a:blip r:embed="rId2"/>
          <a:srcRect t="25627" b="21513"/>
          <a:stretch>
            <a:fillRect/>
          </a:stretch>
        </p:blipFill>
        <p:spPr>
          <a:xfrm>
            <a:off x="20" y="10"/>
            <a:ext cx="12188805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0173" y="5468208"/>
            <a:ext cx="1371600" cy="18283"/>
          </a:xfrm>
          <a:custGeom>
            <a:avLst/>
            <a:gdLst>
              <a:gd name="connsiteX0" fmla="*/ 0 w 1371600"/>
              <a:gd name="connsiteY0" fmla="*/ 0 h 18283"/>
              <a:gd name="connsiteX1" fmla="*/ 685800 w 1371600"/>
              <a:gd name="connsiteY1" fmla="*/ 0 h 18283"/>
              <a:gd name="connsiteX2" fmla="*/ 1371600 w 1371600"/>
              <a:gd name="connsiteY2" fmla="*/ 0 h 18283"/>
              <a:gd name="connsiteX3" fmla="*/ 1371600 w 1371600"/>
              <a:gd name="connsiteY3" fmla="*/ 18283 h 18283"/>
              <a:gd name="connsiteX4" fmla="*/ 713232 w 1371600"/>
              <a:gd name="connsiteY4" fmla="*/ 18283 h 18283"/>
              <a:gd name="connsiteX5" fmla="*/ 0 w 1371600"/>
              <a:gd name="connsiteY5" fmla="*/ 18283 h 18283"/>
              <a:gd name="connsiteX6" fmla="*/ 0 w 1371600"/>
              <a:gd name="connsiteY6" fmla="*/ 0 h 1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3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0857" y="5278"/>
                  <a:pt x="1372269" y="10197"/>
                  <a:pt x="1371600" y="18283"/>
                </a:cubicBezTo>
                <a:cubicBezTo>
                  <a:pt x="1107995" y="26459"/>
                  <a:pt x="1033361" y="32937"/>
                  <a:pt x="713232" y="18283"/>
                </a:cubicBezTo>
                <a:cubicBezTo>
                  <a:pt x="393103" y="3629"/>
                  <a:pt x="289343" y="43216"/>
                  <a:pt x="0" y="18283"/>
                </a:cubicBezTo>
                <a:cubicBezTo>
                  <a:pt x="-163" y="10204"/>
                  <a:pt x="321" y="7077"/>
                  <a:pt x="0" y="0"/>
                </a:cubicBezTo>
                <a:close/>
              </a:path>
              <a:path w="1371600" h="18283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1195" y="5330"/>
                  <a:pt x="1372081" y="13956"/>
                  <a:pt x="1371600" y="18283"/>
                </a:cubicBezTo>
                <a:cubicBezTo>
                  <a:pt x="1176823" y="-1414"/>
                  <a:pt x="900830" y="9984"/>
                  <a:pt x="713232" y="18283"/>
                </a:cubicBezTo>
                <a:cubicBezTo>
                  <a:pt x="525634" y="26582"/>
                  <a:pt x="282837" y="5719"/>
                  <a:pt x="0" y="18283"/>
                </a:cubicBezTo>
                <a:cubicBezTo>
                  <a:pt x="206" y="12411"/>
                  <a:pt x="-854" y="477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53081" y="4777739"/>
            <a:ext cx="6895830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715 m² arsa üzerinde 5 adet bitişik nizam villa (A-B-C-D-E Blokları).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Yeşil alanlar, otopark ve yaya yolları dahil edilmiştir.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1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sim 11" descr="bina, dış mekan, pencere, ev içeren bir resim&#10;&#10;Açıklama otomatik olarak oluşturuldu">
            <a:extLst>
              <a:ext uri="{FF2B5EF4-FFF2-40B4-BE49-F238E27FC236}">
                <a16:creationId xmlns:a16="http://schemas.microsoft.com/office/drawing/2014/main" id="{CF140209-4E97-A2B8-45B1-82F70D74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38" r="2" b="2"/>
          <a:stretch>
            <a:fillRect/>
          </a:stretch>
        </p:blipFill>
        <p:spPr>
          <a:xfrm>
            <a:off x="20" y="2"/>
            <a:ext cx="7532657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8" name="Resim 7" descr="bina, ev, pencere, dış mekan içeren bir resim&#10;&#10;Açıklama otomatik olarak oluşturuldu">
            <a:extLst>
              <a:ext uri="{FF2B5EF4-FFF2-40B4-BE49-F238E27FC236}">
                <a16:creationId xmlns:a16="http://schemas.microsoft.com/office/drawing/2014/main" id="{4B2B3BCE-0D1C-C91D-4818-96C81A2325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37" r="15436" b="-1"/>
          <a:stretch>
            <a:fillRect/>
          </a:stretch>
        </p:blipFill>
        <p:spPr>
          <a:xfrm>
            <a:off x="7651542" y="1"/>
            <a:ext cx="4537282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6" name="Resim 5" descr="bulut, dış mekan, gökyüzü, pencere içeren bir resim&#10;&#10;Açıklama otomatik olarak oluşturuldu">
            <a:extLst>
              <a:ext uri="{FF2B5EF4-FFF2-40B4-BE49-F238E27FC236}">
                <a16:creationId xmlns:a16="http://schemas.microsoft.com/office/drawing/2014/main" id="{A1419E1E-0B40-6299-1FB5-4FAD55BD9E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889" r="2" b="2"/>
          <a:stretch>
            <a:fillRect/>
          </a:stretch>
        </p:blipFill>
        <p:spPr>
          <a:xfrm>
            <a:off x="20" y="4316255"/>
            <a:ext cx="68350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1998" y="3996130"/>
            <a:ext cx="5504380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dirty="0" err="1"/>
              <a:t>Ön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Cephe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Görünüşleri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sim 8" descr="bina, dış mekan, ev, ağaç içeren bir resim&#10;&#10;Açıklama otomatik olarak oluşturuldu">
            <a:extLst>
              <a:ext uri="{FF2B5EF4-FFF2-40B4-BE49-F238E27FC236}">
                <a16:creationId xmlns:a16="http://schemas.microsoft.com/office/drawing/2014/main" id="{5A68C465-D8E0-444B-2BA8-F870EF0290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26" r="13680" b="-1"/>
          <a:stretch>
            <a:fillRect/>
          </a:stretch>
        </p:blipFill>
        <p:spPr>
          <a:xfrm>
            <a:off x="6094422" y="10"/>
            <a:ext cx="6094411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661" y="5234320"/>
            <a:ext cx="6929514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Villa girişleri arka cephe ve otopark</a:t>
            </a:r>
          </a:p>
        </p:txBody>
      </p:sp>
      <p:pic>
        <p:nvPicPr>
          <p:cNvPr id="11" name="Resim 10" descr="dış mekan, bina, gökyüzü, bulut içeren bir resim&#10;&#10;Açıklama otomatik olarak oluşturuldu">
            <a:extLst>
              <a:ext uri="{FF2B5EF4-FFF2-40B4-BE49-F238E27FC236}">
                <a16:creationId xmlns:a16="http://schemas.microsoft.com/office/drawing/2014/main" id="{195B7064-48D7-B6E3-71C0-451A89749E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96" r="16153" b="1"/>
          <a:stretch>
            <a:fillRect/>
          </a:stretch>
        </p:blipFill>
        <p:spPr>
          <a:xfrm>
            <a:off x="-5386" y="10"/>
            <a:ext cx="6167910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8BB3F7D4-DF61-E5A7-BE5F-4DB6A718B421}"/>
              </a:ext>
            </a:extLst>
          </p:cNvPr>
          <p:cNvSpPr txBox="1"/>
          <p:nvPr/>
        </p:nvSpPr>
        <p:spPr>
          <a:xfrm>
            <a:off x="599662" y="6059086"/>
            <a:ext cx="6929514" cy="3497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1">
            <a:extLst>
              <a:ext uri="{FF2B5EF4-FFF2-40B4-BE49-F238E27FC236}">
                <a16:creationId xmlns:a16="http://schemas.microsoft.com/office/drawing/2014/main" id="{AC0749D4-5D79-415F-A4FE-C04AA9FA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C1EE2C-97A4-4801-8BC8-9D18F259B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824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0AA7ADF-B1D2-7D16-3C42-81AB3FED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586" y="4772484"/>
            <a:ext cx="6714829" cy="9920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sz="3600" dirty="0"/>
              <a:t>Her </a:t>
            </a:r>
            <a:r>
              <a:rPr lang="en-US" sz="3600" dirty="0" err="1"/>
              <a:t>villaya</a:t>
            </a:r>
            <a:r>
              <a:rPr lang="en-US" sz="3600" dirty="0"/>
              <a:t> </a:t>
            </a:r>
            <a:r>
              <a:rPr lang="en-US" sz="3600" dirty="0" err="1"/>
              <a:t>özel</a:t>
            </a:r>
            <a:r>
              <a:rPr lang="en-US" sz="3600" dirty="0"/>
              <a:t> 50 m2 </a:t>
            </a:r>
            <a:r>
              <a:rPr lang="en-US" sz="3600" dirty="0" err="1"/>
              <a:t>yeşil</a:t>
            </a:r>
            <a:r>
              <a:rPr lang="en-US" sz="3600" dirty="0"/>
              <a:t> </a:t>
            </a:r>
            <a:r>
              <a:rPr lang="en-US" sz="3600" dirty="0" err="1"/>
              <a:t>alan</a:t>
            </a:r>
            <a:r>
              <a:rPr lang="en-US" sz="3600" dirty="0"/>
              <a:t> </a:t>
            </a:r>
            <a:r>
              <a:rPr lang="en-US" sz="3600" dirty="0" err="1"/>
              <a:t>bahçe</a:t>
            </a:r>
            <a:r>
              <a:rPr lang="en-US" sz="3600" dirty="0"/>
              <a:t> 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sim 5" descr="bina, ev, pencere, dış mekan içeren bir resim&#10;&#10;Açıklama otomatik olarak oluşturuldu">
            <a:extLst>
              <a:ext uri="{FF2B5EF4-FFF2-40B4-BE49-F238E27FC236}">
                <a16:creationId xmlns:a16="http://schemas.microsoft.com/office/drawing/2014/main" id="{7352227A-0E4E-BDFF-CDC9-113A41F8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75" r="12473" b="-2"/>
          <a:stretch>
            <a:fillRect/>
          </a:stretch>
        </p:blipFill>
        <p:spPr>
          <a:xfrm>
            <a:off x="20" y="10"/>
            <a:ext cx="6094392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4" name="Resim 3" descr="ağaç, ev, dış mekan, gayrimenkul içeren bir resim&#10;&#10;Açıklama otomatik olarak oluşturuldu">
            <a:extLst>
              <a:ext uri="{FF2B5EF4-FFF2-40B4-BE49-F238E27FC236}">
                <a16:creationId xmlns:a16="http://schemas.microsoft.com/office/drawing/2014/main" id="{9A3B4B47-E7F7-407B-6CD9-4286651C8D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39" r="15524"/>
          <a:stretch>
            <a:fillRect/>
          </a:stretch>
        </p:blipFill>
        <p:spPr>
          <a:xfrm>
            <a:off x="6094412" y="15322"/>
            <a:ext cx="6094413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7541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42" y="333589"/>
            <a:ext cx="5428751" cy="1127116"/>
          </a:xfrm>
        </p:spPr>
        <p:txBody>
          <a:bodyPr/>
          <a:lstStyle/>
          <a:p>
            <a:r>
              <a:rPr lang="tr-TR" dirty="0"/>
              <a:t> Zemin </a:t>
            </a:r>
            <a:r>
              <a:rPr dirty="0"/>
              <a:t>Kat </a:t>
            </a:r>
            <a:r>
              <a:rPr dirty="0" err="1"/>
              <a:t>Planı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72762" y="5139416"/>
            <a:ext cx="54287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/>
              <a:t>Zemin Kat 60m2 brüt 50 m2 bahçe</a:t>
            </a:r>
            <a:endParaRPr sz="2800" dirty="0"/>
          </a:p>
          <a:p>
            <a:endParaRPr sz="28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3C11CC5-CE25-4A39-F9EF-C03FE706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582" y="0"/>
            <a:ext cx="7137450" cy="65244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1E9BFE7-D527-1AD6-BBF7-398CD0AC8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258" y="0"/>
            <a:ext cx="8190567" cy="65467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854FBED-EEFC-734A-1CB2-7E74E93B3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9442" y="333589"/>
            <a:ext cx="5428751" cy="1127116"/>
          </a:xfrm>
        </p:spPr>
        <p:txBody>
          <a:bodyPr/>
          <a:lstStyle/>
          <a:p>
            <a:r>
              <a:rPr lang="tr-TR" dirty="0"/>
              <a:t> 1. </a:t>
            </a:r>
            <a:r>
              <a:rPr dirty="0"/>
              <a:t>Kat </a:t>
            </a:r>
            <a:r>
              <a:rPr dirty="0" err="1"/>
              <a:t>Planı</a:t>
            </a:r>
            <a:endParaRPr dirty="0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856CAC0F-C916-917A-73BF-AEBD6677D0DD}"/>
              </a:ext>
            </a:extLst>
          </p:cNvPr>
          <p:cNvSpPr txBox="1"/>
          <p:nvPr/>
        </p:nvSpPr>
        <p:spPr>
          <a:xfrm>
            <a:off x="665661" y="5047976"/>
            <a:ext cx="54287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/>
              <a:t>1. Kat 65m2 brüt </a:t>
            </a:r>
            <a:endParaRPr sz="2800" dirty="0"/>
          </a:p>
          <a:p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67240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iç mekan, duvar, iç mekan tasarımı, kapı içeren bir resim&#10;&#10;Açıklama otomatik olarak oluşturuldu">
            <a:extLst>
              <a:ext uri="{FF2B5EF4-FFF2-40B4-BE49-F238E27FC236}">
                <a16:creationId xmlns:a16="http://schemas.microsoft.com/office/drawing/2014/main" id="{68652E84-C8E0-53DF-E22F-9555DC832E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18" r="2" b="2"/>
          <a:stretch>
            <a:fillRect/>
          </a:stretch>
        </p:blipFill>
        <p:spPr>
          <a:xfrm>
            <a:off x="6277948" y="10"/>
            <a:ext cx="6094411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53C95300-5C64-FDEA-546D-95996102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61" y="5234320"/>
            <a:ext cx="6929514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Ebeveyn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yatak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odası</a:t>
            </a:r>
            <a:endParaRPr lang="en-US" sz="36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Resim 3" descr="iç mekan, duvar, iç mekan tasarımı, tabakalaşma içeren bir resim&#10;&#10;Açıklama otomatik olarak oluşturuldu">
            <a:extLst>
              <a:ext uri="{FF2B5EF4-FFF2-40B4-BE49-F238E27FC236}">
                <a16:creationId xmlns:a16="http://schemas.microsoft.com/office/drawing/2014/main" id="{543D34F2-564A-184A-879A-D929A289EF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54" b="-2"/>
          <a:stretch>
            <a:fillRect/>
          </a:stretch>
        </p:blipFill>
        <p:spPr>
          <a:xfrm>
            <a:off x="-8" y="-1315991"/>
            <a:ext cx="5910886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48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233</Words>
  <Application>Microsoft Office PowerPoint</Application>
  <PresentationFormat>Özel</PresentationFormat>
  <Paragraphs>39</Paragraphs>
  <Slides>18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3" baseType="lpstr">
      <vt:lpstr>Arial</vt:lpstr>
      <vt:lpstr>Avenir Next LT Pro</vt:lpstr>
      <vt:lpstr>Calibri</vt:lpstr>
      <vt:lpstr>Daytona</vt:lpstr>
      <vt:lpstr>Office Theme</vt:lpstr>
      <vt:lpstr>PowerPoint Sunusu</vt:lpstr>
      <vt:lpstr>PowerPoint Sunusu</vt:lpstr>
      <vt:lpstr>Vaziyet Planı</vt:lpstr>
      <vt:lpstr>Ön Cephe Görünüşleri</vt:lpstr>
      <vt:lpstr>Villa girişleri arka cephe ve otopark</vt:lpstr>
      <vt:lpstr>Her villaya özel 50 m2 yeşil alan bahçe </vt:lpstr>
      <vt:lpstr> Zemin Kat Planı</vt:lpstr>
      <vt:lpstr> 1. Kat Planı</vt:lpstr>
      <vt:lpstr>Ebeveyn yatak odası</vt:lpstr>
      <vt:lpstr>Ebeveyn banyo</vt:lpstr>
      <vt:lpstr>Giriş holü ve wc</vt:lpstr>
      <vt:lpstr>Modern tasarım ve konforlu mutfak dizaynı</vt:lpstr>
      <vt:lpstr>İki adet çocuk yatak odası</vt:lpstr>
      <vt:lpstr>Üst kat ortak banyo modern yapısı ve 1. kalite seramik vitrifiye malzemeleri</vt:lpstr>
      <vt:lpstr>Lokasyon</vt:lpstr>
      <vt:lpstr>Proje Özeti</vt:lpstr>
      <vt:lpstr>Satış Avantajları</vt:lpstr>
      <vt:lpstr>PowerPoint Sunusu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subject/>
  <dc:creator/>
  <cp:keywords/>
  <dc:description>generated using python-pptx</dc:description>
  <cp:lastModifiedBy>ADMİN</cp:lastModifiedBy>
  <cp:revision>5</cp:revision>
  <dcterms:created xsi:type="dcterms:W3CDTF">2013-01-27T09:14:16Z</dcterms:created>
  <dcterms:modified xsi:type="dcterms:W3CDTF">2026-02-04T08:50:50Z</dcterms:modified>
  <cp:category/>
</cp:coreProperties>
</file>